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elia" charset="1" panose="00000500000000000000"/>
      <p:regular r:id="rId10"/>
    </p:embeddedFont>
    <p:embeddedFont>
      <p:font typeface="Carelia Italics" charset="1" panose="000005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
      <p:font typeface="Dosis" charset="1" panose="02010503020202060003"/>
      <p:regular r:id="rId26"/>
    </p:embeddedFont>
    <p:embeddedFont>
      <p:font typeface="Dosis Bold" charset="1" panose="02010803020202060003"/>
      <p:regular r:id="rId27"/>
    </p:embeddedFont>
    <p:embeddedFont>
      <p:font typeface="Dosis Extra-Light" charset="1" panose="02010203020202060003"/>
      <p:regular r:id="rId28"/>
    </p:embeddedFont>
    <p:embeddedFont>
      <p:font typeface="Dosis Light" charset="1" panose="02010803020202060003"/>
      <p:regular r:id="rId29"/>
    </p:embeddedFont>
    <p:embeddedFont>
      <p:font typeface="Dosis Medium" charset="1" panose="02010603020202060003"/>
      <p:regular r:id="rId30"/>
    </p:embeddedFont>
    <p:embeddedFont>
      <p:font typeface="Dosis Semi-Bold" charset="1" panose="02010703020202060003"/>
      <p:regular r:id="rId31"/>
    </p:embeddedFont>
    <p:embeddedFont>
      <p:font typeface="Dosis Ultra-Bold" charset="1" panose="020109030202020600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4.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4029971" y="4820778"/>
            <a:ext cx="10228058" cy="1710875"/>
          </a:xfrm>
          <a:custGeom>
            <a:avLst/>
            <a:gdLst/>
            <a:ahLst/>
            <a:cxnLst/>
            <a:rect r="r" b="b" t="t" l="l"/>
            <a:pathLst>
              <a:path h="1710875" w="10228058">
                <a:moveTo>
                  <a:pt x="0" y="0"/>
                </a:moveTo>
                <a:lnTo>
                  <a:pt x="10228058" y="0"/>
                </a:lnTo>
                <a:lnTo>
                  <a:pt x="10228058" y="1710876"/>
                </a:lnTo>
                <a:lnTo>
                  <a:pt x="0" y="1710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72923" y="0"/>
            <a:ext cx="2015077" cy="2015077"/>
          </a:xfrm>
          <a:custGeom>
            <a:avLst/>
            <a:gdLst/>
            <a:ahLst/>
            <a:cxnLst/>
            <a:rect r="r" b="b" t="t" l="l"/>
            <a:pathLst>
              <a:path h="2015077" w="2015077">
                <a:moveTo>
                  <a:pt x="0" y="0"/>
                </a:moveTo>
                <a:lnTo>
                  <a:pt x="2015077" y="0"/>
                </a:lnTo>
                <a:lnTo>
                  <a:pt x="2015077" y="2015077"/>
                </a:lnTo>
                <a:lnTo>
                  <a:pt x="0" y="2015077"/>
                </a:lnTo>
                <a:lnTo>
                  <a:pt x="0" y="0"/>
                </a:lnTo>
                <a:close/>
              </a:path>
            </a:pathLst>
          </a:custGeom>
          <a:blipFill>
            <a:blip r:embed="rId5"/>
            <a:stretch>
              <a:fillRect l="0" t="0" r="0" b="0"/>
            </a:stretch>
          </a:blipFill>
        </p:spPr>
      </p:sp>
      <p:sp>
        <p:nvSpPr>
          <p:cNvPr name="Freeform 5" id="5"/>
          <p:cNvSpPr/>
          <p:nvPr/>
        </p:nvSpPr>
        <p:spPr>
          <a:xfrm flipH="false" flipV="false" rot="0">
            <a:off x="0" y="0"/>
            <a:ext cx="2016621" cy="2016621"/>
          </a:xfrm>
          <a:custGeom>
            <a:avLst/>
            <a:gdLst/>
            <a:ahLst/>
            <a:cxnLst/>
            <a:rect r="r" b="b" t="t" l="l"/>
            <a:pathLst>
              <a:path h="2016621" w="2016621">
                <a:moveTo>
                  <a:pt x="0" y="0"/>
                </a:moveTo>
                <a:lnTo>
                  <a:pt x="2016621" y="0"/>
                </a:lnTo>
                <a:lnTo>
                  <a:pt x="2016621" y="2016621"/>
                </a:lnTo>
                <a:lnTo>
                  <a:pt x="0" y="2016621"/>
                </a:lnTo>
                <a:lnTo>
                  <a:pt x="0" y="0"/>
                </a:lnTo>
                <a:close/>
              </a:path>
            </a:pathLst>
          </a:custGeom>
          <a:blipFill>
            <a:blip r:embed="rId6"/>
            <a:stretch>
              <a:fillRect l="0" t="0" r="0" b="0"/>
            </a:stretch>
          </a:blipFill>
        </p:spPr>
      </p:sp>
      <p:sp>
        <p:nvSpPr>
          <p:cNvPr name="Freeform 6" id="6"/>
          <p:cNvSpPr/>
          <p:nvPr/>
        </p:nvSpPr>
        <p:spPr>
          <a:xfrm flipH="false" flipV="false" rot="0">
            <a:off x="13966604" y="2390497"/>
            <a:ext cx="3029628" cy="3986353"/>
          </a:xfrm>
          <a:custGeom>
            <a:avLst/>
            <a:gdLst/>
            <a:ahLst/>
            <a:cxnLst/>
            <a:rect r="r" b="b" t="t" l="l"/>
            <a:pathLst>
              <a:path h="3986353" w="3029628">
                <a:moveTo>
                  <a:pt x="0" y="0"/>
                </a:moveTo>
                <a:lnTo>
                  <a:pt x="3029629" y="0"/>
                </a:lnTo>
                <a:lnTo>
                  <a:pt x="3029629" y="3986353"/>
                </a:lnTo>
                <a:lnTo>
                  <a:pt x="0" y="3986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292248">
            <a:off x="9762960" y="2646750"/>
            <a:ext cx="5400024" cy="6058933"/>
          </a:xfrm>
          <a:custGeom>
            <a:avLst/>
            <a:gdLst/>
            <a:ahLst/>
            <a:cxnLst/>
            <a:rect r="r" b="b" t="t" l="l"/>
            <a:pathLst>
              <a:path h="6058933" w="5400024">
                <a:moveTo>
                  <a:pt x="0" y="0"/>
                </a:moveTo>
                <a:lnTo>
                  <a:pt x="5400025" y="0"/>
                </a:lnTo>
                <a:lnTo>
                  <a:pt x="5400025" y="6058933"/>
                </a:lnTo>
                <a:lnTo>
                  <a:pt x="0" y="6058933"/>
                </a:lnTo>
                <a:lnTo>
                  <a:pt x="0" y="0"/>
                </a:lnTo>
                <a:close/>
              </a:path>
            </a:pathLst>
          </a:custGeom>
          <a:blipFill>
            <a:blip r:embed="rId9"/>
            <a:stretch>
              <a:fillRect l="0" t="0" r="0" b="0"/>
            </a:stretch>
          </a:blipFill>
        </p:spPr>
      </p:sp>
      <p:sp>
        <p:nvSpPr>
          <p:cNvPr name="TextBox 8" id="8"/>
          <p:cNvSpPr txBox="true"/>
          <p:nvPr/>
        </p:nvSpPr>
        <p:spPr>
          <a:xfrm rot="0">
            <a:off x="3574315" y="4468209"/>
            <a:ext cx="10850017" cy="2661285"/>
          </a:xfrm>
          <a:prstGeom prst="rect">
            <a:avLst/>
          </a:prstGeom>
        </p:spPr>
        <p:txBody>
          <a:bodyPr anchor="t" rtlCol="false" tIns="0" lIns="0" bIns="0" rIns="0">
            <a:spAutoFit/>
          </a:bodyPr>
          <a:lstStyle/>
          <a:p>
            <a:pPr algn="ctr">
              <a:lnSpc>
                <a:spcPts val="5599"/>
              </a:lnSpc>
            </a:pPr>
            <a:r>
              <a:rPr lang="en-US" sz="3999">
                <a:solidFill>
                  <a:srgbClr val="01070A"/>
                </a:solidFill>
                <a:latin typeface="Carelia"/>
              </a:rPr>
              <a:t>Real-Time</a:t>
            </a:r>
          </a:p>
          <a:p>
            <a:pPr algn="ctr">
              <a:lnSpc>
                <a:spcPts val="5599"/>
              </a:lnSpc>
            </a:pPr>
            <a:r>
              <a:rPr lang="en-US" sz="3999">
                <a:solidFill>
                  <a:srgbClr val="01070A"/>
                </a:solidFill>
                <a:latin typeface="Carelia"/>
              </a:rPr>
              <a:t>Operating System Support in a Multimedia Communication system</a:t>
            </a:r>
          </a:p>
          <a:p>
            <a:pPr algn="ctr">
              <a:lnSpc>
                <a:spcPts val="4480"/>
              </a:lnSpc>
            </a:pPr>
          </a:p>
        </p:txBody>
      </p:sp>
      <p:sp>
        <p:nvSpPr>
          <p:cNvPr name="TextBox 9" id="9"/>
          <p:cNvSpPr txBox="true"/>
          <p:nvPr/>
        </p:nvSpPr>
        <p:spPr>
          <a:xfrm rot="0">
            <a:off x="0" y="8019283"/>
            <a:ext cx="6639489" cy="2267717"/>
          </a:xfrm>
          <a:prstGeom prst="rect">
            <a:avLst/>
          </a:prstGeom>
        </p:spPr>
        <p:txBody>
          <a:bodyPr anchor="t" rtlCol="false" tIns="0" lIns="0" bIns="0" rIns="0">
            <a:spAutoFit/>
          </a:bodyPr>
          <a:lstStyle/>
          <a:p>
            <a:pPr>
              <a:lnSpc>
                <a:spcPts val="3632"/>
              </a:lnSpc>
            </a:pPr>
            <a:r>
              <a:rPr lang="en-US" sz="2594">
                <a:solidFill>
                  <a:srgbClr val="01070A"/>
                </a:solidFill>
                <a:latin typeface="Dosis Bold"/>
              </a:rPr>
              <a:t>Guided by: </a:t>
            </a:r>
          </a:p>
          <a:p>
            <a:pPr>
              <a:lnSpc>
                <a:spcPts val="3632"/>
              </a:lnSpc>
            </a:pPr>
            <a:r>
              <a:rPr lang="en-US" sz="2594">
                <a:solidFill>
                  <a:srgbClr val="01070A"/>
                </a:solidFill>
                <a:latin typeface="Dosis Bold"/>
              </a:rPr>
              <a:t>Dr.G.Mary  Valantina</a:t>
            </a:r>
          </a:p>
          <a:p>
            <a:pPr>
              <a:lnSpc>
                <a:spcPts val="3632"/>
              </a:lnSpc>
            </a:pPr>
            <a:r>
              <a:rPr lang="en-US" sz="2594">
                <a:solidFill>
                  <a:srgbClr val="01070A"/>
                </a:solidFill>
                <a:latin typeface="Dosis Bold"/>
              </a:rPr>
              <a:t>(Course Faculty)</a:t>
            </a:r>
          </a:p>
          <a:p>
            <a:pPr>
              <a:lnSpc>
                <a:spcPts val="3632"/>
              </a:lnSpc>
            </a:pPr>
            <a:r>
              <a:rPr lang="en-US" sz="2594">
                <a:solidFill>
                  <a:srgbClr val="01070A"/>
                </a:solidFill>
                <a:latin typeface="Dosis Bold"/>
              </a:rPr>
              <a:t>Operating System</a:t>
            </a:r>
          </a:p>
          <a:p>
            <a:pPr>
              <a:lnSpc>
                <a:spcPts val="3632"/>
              </a:lnSpc>
            </a:pPr>
            <a:r>
              <a:rPr lang="en-US" sz="2594">
                <a:solidFill>
                  <a:srgbClr val="01070A"/>
                </a:solidFill>
                <a:latin typeface="Dosis Bold"/>
              </a:rPr>
              <a:t>SSE,SIMATS</a:t>
            </a:r>
          </a:p>
        </p:txBody>
      </p:sp>
      <p:sp>
        <p:nvSpPr>
          <p:cNvPr name="TextBox 10" id="10"/>
          <p:cNvSpPr txBox="true"/>
          <p:nvPr/>
        </p:nvSpPr>
        <p:spPr>
          <a:xfrm rot="0">
            <a:off x="10723819" y="8009758"/>
            <a:ext cx="10939623" cy="2622548"/>
          </a:xfrm>
          <a:prstGeom prst="rect">
            <a:avLst/>
          </a:prstGeom>
        </p:spPr>
        <p:txBody>
          <a:bodyPr anchor="t" rtlCol="false" tIns="0" lIns="0" bIns="0" rIns="0">
            <a:spAutoFit/>
          </a:bodyPr>
          <a:lstStyle/>
          <a:p>
            <a:pPr>
              <a:lnSpc>
                <a:spcPts val="3500"/>
              </a:lnSpc>
            </a:pPr>
            <a:r>
              <a:rPr lang="en-US" sz="2500">
                <a:solidFill>
                  <a:srgbClr val="01070A"/>
                </a:solidFill>
                <a:latin typeface="Canva Sans Bold"/>
              </a:rPr>
              <a:t>                                                                             Project by:</a:t>
            </a:r>
          </a:p>
          <a:p>
            <a:pPr>
              <a:lnSpc>
                <a:spcPts val="3500"/>
              </a:lnSpc>
            </a:pPr>
            <a:r>
              <a:rPr lang="en-US" sz="2500">
                <a:solidFill>
                  <a:srgbClr val="01070A"/>
                </a:solidFill>
                <a:latin typeface="Canva Sans Bold"/>
              </a:rPr>
              <a:t>M.Ram Jeyanth,S.Hariharan,Sahik Sharukh Khan</a:t>
            </a:r>
          </a:p>
          <a:p>
            <a:pPr>
              <a:lnSpc>
                <a:spcPts val="3500"/>
              </a:lnSpc>
            </a:pPr>
            <a:r>
              <a:rPr lang="en-US" sz="2500">
                <a:solidFill>
                  <a:srgbClr val="01070A"/>
                </a:solidFill>
                <a:latin typeface="Canva Sans Bold"/>
              </a:rPr>
              <a:t>                              (192211167,192211110,192211800)</a:t>
            </a:r>
          </a:p>
          <a:p>
            <a:pPr>
              <a:lnSpc>
                <a:spcPts val="3500"/>
              </a:lnSpc>
            </a:pPr>
            <a:r>
              <a:rPr lang="en-US" sz="2500">
                <a:solidFill>
                  <a:srgbClr val="01070A"/>
                </a:solidFill>
                <a:latin typeface="Canva Sans Bold"/>
              </a:rPr>
              <a:t>                                                                Operating System</a:t>
            </a:r>
          </a:p>
          <a:p>
            <a:pPr>
              <a:lnSpc>
                <a:spcPts val="3500"/>
              </a:lnSpc>
            </a:pPr>
            <a:r>
              <a:rPr lang="en-US" sz="2500">
                <a:solidFill>
                  <a:srgbClr val="01070A"/>
                </a:solidFill>
                <a:latin typeface="Canva Sans Bold"/>
              </a:rPr>
              <a:t>                                                                            SSE,SIMATS</a:t>
            </a:r>
          </a:p>
          <a:p>
            <a:pPr>
              <a:lnSpc>
                <a:spcPts val="3500"/>
              </a:lnSpc>
            </a:pPr>
          </a:p>
        </p:txBody>
      </p:sp>
      <p:sp>
        <p:nvSpPr>
          <p:cNvPr name="TextBox 11" id="11"/>
          <p:cNvSpPr txBox="true"/>
          <p:nvPr/>
        </p:nvSpPr>
        <p:spPr>
          <a:xfrm rot="0">
            <a:off x="3319744" y="1658097"/>
            <a:ext cx="11359158" cy="596899"/>
          </a:xfrm>
          <a:prstGeom prst="rect">
            <a:avLst/>
          </a:prstGeom>
        </p:spPr>
        <p:txBody>
          <a:bodyPr anchor="t" rtlCol="false" tIns="0" lIns="0" bIns="0" rIns="0">
            <a:spAutoFit/>
          </a:bodyPr>
          <a:lstStyle/>
          <a:p>
            <a:pPr algn="ctr">
              <a:lnSpc>
                <a:spcPts val="4900"/>
              </a:lnSpc>
            </a:pPr>
            <a:r>
              <a:rPr lang="en-US" sz="3500">
                <a:solidFill>
                  <a:srgbClr val="01070A"/>
                </a:solidFill>
                <a:latin typeface="Canva Sans Bold"/>
              </a:rPr>
              <a:t>CSA0491-Operating Systems for process Scheduling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007541" y="1028700"/>
            <a:ext cx="14154503" cy="8229600"/>
            <a:chOff x="0" y="0"/>
            <a:chExt cx="3727935" cy="2167467"/>
          </a:xfrm>
        </p:grpSpPr>
        <p:sp>
          <p:nvSpPr>
            <p:cNvPr name="Freeform 4" id="4"/>
            <p:cNvSpPr/>
            <p:nvPr/>
          </p:nvSpPr>
          <p:spPr>
            <a:xfrm flipH="false" flipV="false" rot="0">
              <a:off x="0" y="0"/>
              <a:ext cx="3727935" cy="2167467"/>
            </a:xfrm>
            <a:custGeom>
              <a:avLst/>
              <a:gdLst/>
              <a:ahLst/>
              <a:cxnLst/>
              <a:rect r="r" b="b" t="t" l="l"/>
              <a:pathLst>
                <a:path h="2167467" w="3727935">
                  <a:moveTo>
                    <a:pt x="6017" y="0"/>
                  </a:moveTo>
                  <a:lnTo>
                    <a:pt x="3721918" y="0"/>
                  </a:lnTo>
                  <a:cubicBezTo>
                    <a:pt x="3725241" y="0"/>
                    <a:pt x="3727935" y="2694"/>
                    <a:pt x="3727935" y="6017"/>
                  </a:cubicBezTo>
                  <a:lnTo>
                    <a:pt x="3727935" y="2161450"/>
                  </a:lnTo>
                  <a:cubicBezTo>
                    <a:pt x="3727935" y="2164773"/>
                    <a:pt x="3725241" y="2167467"/>
                    <a:pt x="3721918" y="2167467"/>
                  </a:cubicBezTo>
                  <a:lnTo>
                    <a:pt x="6017" y="2167467"/>
                  </a:lnTo>
                  <a:cubicBezTo>
                    <a:pt x="2694" y="2167467"/>
                    <a:pt x="0" y="2164773"/>
                    <a:pt x="0" y="2161450"/>
                  </a:cubicBezTo>
                  <a:lnTo>
                    <a:pt x="0" y="6017"/>
                  </a:lnTo>
                  <a:cubicBezTo>
                    <a:pt x="0" y="2694"/>
                    <a:pt x="2694" y="0"/>
                    <a:pt x="6017" y="0"/>
                  </a:cubicBezTo>
                  <a:close/>
                </a:path>
              </a:pathLst>
            </a:custGeom>
            <a:solidFill>
              <a:srgbClr val="FFFFFF"/>
            </a:solidFill>
            <a:ln w="38100" cap="sq">
              <a:solidFill>
                <a:srgbClr val="000000"/>
              </a:solidFill>
              <a:prstDash val="solid"/>
              <a:miter/>
            </a:ln>
          </p:spPr>
        </p:sp>
        <p:sp>
          <p:nvSpPr>
            <p:cNvPr name="TextBox 5" id="5"/>
            <p:cNvSpPr txBox="true"/>
            <p:nvPr/>
          </p:nvSpPr>
          <p:spPr>
            <a:xfrm>
              <a:off x="0" y="-47625"/>
              <a:ext cx="3727935" cy="2215092"/>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276159" y="6894969"/>
            <a:ext cx="3835024" cy="3091905"/>
          </a:xfrm>
          <a:custGeom>
            <a:avLst/>
            <a:gdLst/>
            <a:ahLst/>
            <a:cxnLst/>
            <a:rect r="r" b="b" t="t" l="l"/>
            <a:pathLst>
              <a:path h="3091905" w="3835024">
                <a:moveTo>
                  <a:pt x="0" y="0"/>
                </a:moveTo>
                <a:lnTo>
                  <a:pt x="3835024" y="0"/>
                </a:lnTo>
                <a:lnTo>
                  <a:pt x="3835024" y="3091905"/>
                </a:lnTo>
                <a:lnTo>
                  <a:pt x="0" y="30919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664827" y="7806013"/>
            <a:ext cx="5792103" cy="2522235"/>
          </a:xfrm>
          <a:custGeom>
            <a:avLst/>
            <a:gdLst/>
            <a:ahLst/>
            <a:cxnLst/>
            <a:rect r="r" b="b" t="t" l="l"/>
            <a:pathLst>
              <a:path h="2522235" w="5792103">
                <a:moveTo>
                  <a:pt x="0" y="0"/>
                </a:moveTo>
                <a:lnTo>
                  <a:pt x="5792103" y="0"/>
                </a:lnTo>
                <a:lnTo>
                  <a:pt x="5792103" y="2522235"/>
                </a:lnTo>
                <a:lnTo>
                  <a:pt x="0" y="25222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762897" y="2506943"/>
            <a:ext cx="7244244" cy="5729538"/>
          </a:xfrm>
          <a:custGeom>
            <a:avLst/>
            <a:gdLst/>
            <a:ahLst/>
            <a:cxnLst/>
            <a:rect r="r" b="b" t="t" l="l"/>
            <a:pathLst>
              <a:path h="5729538" w="7244244">
                <a:moveTo>
                  <a:pt x="0" y="0"/>
                </a:moveTo>
                <a:lnTo>
                  <a:pt x="7244243" y="0"/>
                </a:lnTo>
                <a:lnTo>
                  <a:pt x="7244243" y="5729539"/>
                </a:lnTo>
                <a:lnTo>
                  <a:pt x="0" y="5729539"/>
                </a:lnTo>
                <a:lnTo>
                  <a:pt x="0" y="0"/>
                </a:lnTo>
                <a:close/>
              </a:path>
            </a:pathLst>
          </a:custGeom>
          <a:blipFill>
            <a:blip r:embed="rId7"/>
            <a:stretch>
              <a:fillRect l="0" t="0" r="0" b="0"/>
            </a:stretch>
          </a:blipFill>
        </p:spPr>
      </p:sp>
      <p:sp>
        <p:nvSpPr>
          <p:cNvPr name="TextBox 9" id="9"/>
          <p:cNvSpPr txBox="true"/>
          <p:nvPr/>
        </p:nvSpPr>
        <p:spPr>
          <a:xfrm rot="0">
            <a:off x="381793" y="1125328"/>
            <a:ext cx="8762207"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Final Output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037331" y="2030095"/>
            <a:ext cx="13293258" cy="6791564"/>
            <a:chOff x="0" y="0"/>
            <a:chExt cx="3501105" cy="1788725"/>
          </a:xfrm>
        </p:grpSpPr>
        <p:sp>
          <p:nvSpPr>
            <p:cNvPr name="Freeform 4" id="4"/>
            <p:cNvSpPr/>
            <p:nvPr/>
          </p:nvSpPr>
          <p:spPr>
            <a:xfrm flipH="false" flipV="false" rot="0">
              <a:off x="0" y="0"/>
              <a:ext cx="3501105" cy="1788725"/>
            </a:xfrm>
            <a:custGeom>
              <a:avLst/>
              <a:gdLst/>
              <a:ahLst/>
              <a:cxnLst/>
              <a:rect r="r" b="b" t="t" l="l"/>
              <a:pathLst>
                <a:path h="1788725" w="350110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3501105" cy="1836350"/>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0">
            <a:off x="2101320" y="1571103"/>
            <a:ext cx="13829042" cy="7380927"/>
            <a:chOff x="0" y="0"/>
            <a:chExt cx="3642217" cy="1943948"/>
          </a:xfrm>
        </p:grpSpPr>
        <p:sp>
          <p:nvSpPr>
            <p:cNvPr name="Freeform 7" id="7"/>
            <p:cNvSpPr/>
            <p:nvPr/>
          </p:nvSpPr>
          <p:spPr>
            <a:xfrm flipH="false" flipV="false" rot="0">
              <a:off x="0" y="0"/>
              <a:ext cx="3642217" cy="1943948"/>
            </a:xfrm>
            <a:custGeom>
              <a:avLst/>
              <a:gdLst/>
              <a:ahLst/>
              <a:cxnLst/>
              <a:rect r="r" b="b" t="t" l="l"/>
              <a:pathLst>
                <a:path h="1943948" w="3642217">
                  <a:moveTo>
                    <a:pt x="6158" y="0"/>
                  </a:moveTo>
                  <a:lnTo>
                    <a:pt x="3636059" y="0"/>
                  </a:lnTo>
                  <a:cubicBezTo>
                    <a:pt x="3637692" y="0"/>
                    <a:pt x="3639258" y="649"/>
                    <a:pt x="3640413" y="1804"/>
                  </a:cubicBezTo>
                  <a:cubicBezTo>
                    <a:pt x="3641568" y="2959"/>
                    <a:pt x="3642217" y="4525"/>
                    <a:pt x="3642217" y="6158"/>
                  </a:cubicBezTo>
                  <a:lnTo>
                    <a:pt x="3642217" y="1937790"/>
                  </a:lnTo>
                  <a:cubicBezTo>
                    <a:pt x="3642217" y="1941191"/>
                    <a:pt x="3639460" y="1943948"/>
                    <a:pt x="3636059" y="1943948"/>
                  </a:cubicBezTo>
                  <a:lnTo>
                    <a:pt x="6158" y="1943948"/>
                  </a:lnTo>
                  <a:cubicBezTo>
                    <a:pt x="2757" y="1943948"/>
                    <a:pt x="0" y="1941191"/>
                    <a:pt x="0" y="1937790"/>
                  </a:cubicBezTo>
                  <a:lnTo>
                    <a:pt x="0" y="6158"/>
                  </a:lnTo>
                  <a:cubicBezTo>
                    <a:pt x="0" y="2757"/>
                    <a:pt x="2757" y="0"/>
                    <a:pt x="6158" y="0"/>
                  </a:cubicBezTo>
                  <a:close/>
                </a:path>
              </a:pathLst>
            </a:custGeom>
            <a:solidFill>
              <a:srgbClr val="FFFFFF"/>
            </a:solidFill>
            <a:ln w="38100" cap="sq">
              <a:solidFill>
                <a:srgbClr val="000000"/>
              </a:solidFill>
              <a:prstDash val="solid"/>
              <a:miter/>
            </a:ln>
          </p:spPr>
        </p:sp>
        <p:sp>
          <p:nvSpPr>
            <p:cNvPr name="TextBox 8" id="8"/>
            <p:cNvSpPr txBox="true"/>
            <p:nvPr/>
          </p:nvSpPr>
          <p:spPr>
            <a:xfrm>
              <a:off x="0" y="-47625"/>
              <a:ext cx="3642217" cy="1991573"/>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12869692" y="6334344"/>
            <a:ext cx="6921795" cy="4114800"/>
          </a:xfrm>
          <a:custGeom>
            <a:avLst/>
            <a:gdLst/>
            <a:ahLst/>
            <a:cxnLst/>
            <a:rect r="r" b="b" t="t" l="l"/>
            <a:pathLst>
              <a:path h="4114800" w="6921795">
                <a:moveTo>
                  <a:pt x="0" y="0"/>
                </a:moveTo>
                <a:lnTo>
                  <a:pt x="6921795" y="0"/>
                </a:lnTo>
                <a:lnTo>
                  <a:pt x="692179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720484" y="1424715"/>
            <a:ext cx="5623213"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nva Sans Bold"/>
              </a:rPr>
              <a:t>Conclusion</a:t>
            </a:r>
          </a:p>
        </p:txBody>
      </p:sp>
      <p:sp>
        <p:nvSpPr>
          <p:cNvPr name="TextBox 11" id="11"/>
          <p:cNvSpPr txBox="true"/>
          <p:nvPr/>
        </p:nvSpPr>
        <p:spPr>
          <a:xfrm rot="0">
            <a:off x="2497371" y="3110368"/>
            <a:ext cx="12128846" cy="4564290"/>
          </a:xfrm>
          <a:prstGeom prst="rect">
            <a:avLst/>
          </a:prstGeom>
        </p:spPr>
        <p:txBody>
          <a:bodyPr anchor="t" rtlCol="false" tIns="0" lIns="0" bIns="0" rIns="0">
            <a:spAutoFit/>
          </a:bodyPr>
          <a:lstStyle/>
          <a:p>
            <a:pPr algn="just">
              <a:lnSpc>
                <a:spcPts val="3361"/>
              </a:lnSpc>
            </a:pPr>
            <a:r>
              <a:rPr lang="en-US" sz="2401">
                <a:solidFill>
                  <a:srgbClr val="01070A"/>
                </a:solidFill>
                <a:latin typeface="Canva Sans Bold"/>
              </a:rPr>
              <a:t>In conclusion, the integration of real-time operating system (RTOS) support within a multimedia communication system offers significant advantages. By leveraging RTOS capabilities, such systems can ensure timely processing and delivery of multimedia data, enhancing overall performance and user experience. The seamless coordination facilitated by RTOS enables smooth synchronization of diverse media streams, optimizing resource utilization and minimizing latency. Moreover, RTOS support enhances system reliability and robustness, crucial for mission-critical applications. Overall, the incorporation of RTOS in multimedia communication systems represents a pivotal advancement, promising enhanced efficiency, reliability, and real-time responsiveness in complex communication environments.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037331" y="2030095"/>
            <a:ext cx="13293258" cy="6791564"/>
            <a:chOff x="0" y="0"/>
            <a:chExt cx="3501105" cy="1788725"/>
          </a:xfrm>
        </p:grpSpPr>
        <p:sp>
          <p:nvSpPr>
            <p:cNvPr name="Freeform 4" id="4"/>
            <p:cNvSpPr/>
            <p:nvPr/>
          </p:nvSpPr>
          <p:spPr>
            <a:xfrm flipH="false" flipV="false" rot="0">
              <a:off x="0" y="0"/>
              <a:ext cx="3501105" cy="1788725"/>
            </a:xfrm>
            <a:custGeom>
              <a:avLst/>
              <a:gdLst/>
              <a:ahLst/>
              <a:cxnLst/>
              <a:rect r="r" b="b" t="t" l="l"/>
              <a:pathLst>
                <a:path h="1788725" w="350110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3501105" cy="1836350"/>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147716">
            <a:off x="2344551" y="1559427"/>
            <a:ext cx="13668491" cy="7168147"/>
            <a:chOff x="0" y="0"/>
            <a:chExt cx="3599932" cy="1887907"/>
          </a:xfrm>
        </p:grpSpPr>
        <p:sp>
          <p:nvSpPr>
            <p:cNvPr name="Freeform 7" id="7"/>
            <p:cNvSpPr/>
            <p:nvPr/>
          </p:nvSpPr>
          <p:spPr>
            <a:xfrm flipH="false" flipV="false" rot="0">
              <a:off x="0" y="0"/>
              <a:ext cx="3599932" cy="1887907"/>
            </a:xfrm>
            <a:custGeom>
              <a:avLst/>
              <a:gdLst/>
              <a:ahLst/>
              <a:cxnLst/>
              <a:rect r="r" b="b" t="t" l="l"/>
              <a:pathLst>
                <a:path h="1887907" w="3599932">
                  <a:moveTo>
                    <a:pt x="6230" y="0"/>
                  </a:moveTo>
                  <a:lnTo>
                    <a:pt x="3593701" y="0"/>
                  </a:lnTo>
                  <a:cubicBezTo>
                    <a:pt x="3597142" y="0"/>
                    <a:pt x="3599932" y="2789"/>
                    <a:pt x="3599932" y="6230"/>
                  </a:cubicBezTo>
                  <a:lnTo>
                    <a:pt x="3599932" y="1881676"/>
                  </a:lnTo>
                  <a:cubicBezTo>
                    <a:pt x="3599932" y="1885117"/>
                    <a:pt x="3597142" y="1887907"/>
                    <a:pt x="3593701" y="1887907"/>
                  </a:cubicBezTo>
                  <a:lnTo>
                    <a:pt x="6230" y="1887907"/>
                  </a:lnTo>
                  <a:cubicBezTo>
                    <a:pt x="2789" y="1887907"/>
                    <a:pt x="0" y="1885117"/>
                    <a:pt x="0" y="1881676"/>
                  </a:cubicBezTo>
                  <a:lnTo>
                    <a:pt x="0" y="6230"/>
                  </a:lnTo>
                  <a:cubicBezTo>
                    <a:pt x="0" y="2789"/>
                    <a:pt x="2789" y="0"/>
                    <a:pt x="6230" y="0"/>
                  </a:cubicBezTo>
                  <a:close/>
                </a:path>
              </a:pathLst>
            </a:custGeom>
            <a:solidFill>
              <a:srgbClr val="FFFFFF"/>
            </a:solidFill>
            <a:ln w="38100" cap="sq">
              <a:solidFill>
                <a:srgbClr val="000000"/>
              </a:solidFill>
              <a:prstDash val="solid"/>
              <a:miter/>
            </a:ln>
          </p:spPr>
        </p:sp>
        <p:sp>
          <p:nvSpPr>
            <p:cNvPr name="TextBox 8" id="8"/>
            <p:cNvSpPr txBox="true"/>
            <p:nvPr/>
          </p:nvSpPr>
          <p:spPr>
            <a:xfrm>
              <a:off x="0" y="-47625"/>
              <a:ext cx="3599932" cy="1935532"/>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6848618" y="1083256"/>
            <a:ext cx="3667332" cy="946839"/>
          </a:xfrm>
          <a:custGeom>
            <a:avLst/>
            <a:gdLst/>
            <a:ahLst/>
            <a:cxnLst/>
            <a:rect r="r" b="b" t="t" l="l"/>
            <a:pathLst>
              <a:path h="946839" w="3667332">
                <a:moveTo>
                  <a:pt x="0" y="0"/>
                </a:moveTo>
                <a:lnTo>
                  <a:pt x="3667332" y="0"/>
                </a:lnTo>
                <a:lnTo>
                  <a:pt x="3667332"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944528" y="6463176"/>
            <a:ext cx="6432325" cy="3823824"/>
          </a:xfrm>
          <a:custGeom>
            <a:avLst/>
            <a:gdLst/>
            <a:ahLst/>
            <a:cxnLst/>
            <a:rect r="r" b="b" t="t" l="l"/>
            <a:pathLst>
              <a:path h="3823824" w="6432325">
                <a:moveTo>
                  <a:pt x="0" y="0"/>
                </a:moveTo>
                <a:lnTo>
                  <a:pt x="6432325" y="0"/>
                </a:lnTo>
                <a:lnTo>
                  <a:pt x="6432325" y="3823824"/>
                </a:lnTo>
                <a:lnTo>
                  <a:pt x="0" y="3823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196902" y="1906270"/>
            <a:ext cx="5623213" cy="1086343"/>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Future Scope</a:t>
            </a:r>
          </a:p>
        </p:txBody>
      </p:sp>
      <p:sp>
        <p:nvSpPr>
          <p:cNvPr name="TextBox 12" id="12"/>
          <p:cNvSpPr txBox="true"/>
          <p:nvPr/>
        </p:nvSpPr>
        <p:spPr>
          <a:xfrm rot="0">
            <a:off x="2484190" y="3053380"/>
            <a:ext cx="10649733" cy="5668721"/>
          </a:xfrm>
          <a:prstGeom prst="rect">
            <a:avLst/>
          </a:prstGeom>
        </p:spPr>
        <p:txBody>
          <a:bodyPr anchor="t" rtlCol="false" tIns="0" lIns="0" bIns="0" rIns="0">
            <a:spAutoFit/>
          </a:bodyPr>
          <a:lstStyle/>
          <a:p>
            <a:pPr marL="535916" indent="-267958" lvl="1">
              <a:lnSpc>
                <a:spcPts val="3475"/>
              </a:lnSpc>
              <a:buFont typeface="Arial"/>
              <a:buChar char="•"/>
            </a:pPr>
            <a:r>
              <a:rPr lang="en-US" sz="2482">
                <a:solidFill>
                  <a:srgbClr val="01070A"/>
                </a:solidFill>
                <a:latin typeface="Dosis Bold"/>
              </a:rPr>
              <a:t>Real-time operating system (RTOS) integration ensures timely processing of multimedia data in communication systems.</a:t>
            </a:r>
          </a:p>
          <a:p>
            <a:pPr marL="535916" indent="-267958" lvl="1">
              <a:lnSpc>
                <a:spcPts val="3475"/>
              </a:lnSpc>
              <a:buFont typeface="Arial"/>
              <a:buChar char="•"/>
            </a:pPr>
            <a:r>
              <a:rPr lang="en-US" sz="2482">
                <a:solidFill>
                  <a:srgbClr val="01070A"/>
                </a:solidFill>
                <a:latin typeface="Dosis Bold"/>
              </a:rPr>
              <a:t>Enhanced support for multimedia streaming, ensuring minimal latency and jitter for real-time delivery.</a:t>
            </a:r>
          </a:p>
          <a:p>
            <a:pPr marL="535916" indent="-267958" lvl="1">
              <a:lnSpc>
                <a:spcPts val="3475"/>
              </a:lnSpc>
              <a:buFont typeface="Arial"/>
              <a:buChar char="•"/>
            </a:pPr>
            <a:r>
              <a:rPr lang="en-US" sz="2482">
                <a:solidFill>
                  <a:srgbClr val="01070A"/>
                </a:solidFill>
                <a:latin typeface="Dosis Bold"/>
              </a:rPr>
              <a:t> Improved system reliability and stability through deterministic scheduling and resource management.</a:t>
            </a:r>
          </a:p>
          <a:p>
            <a:pPr marL="535916" indent="-267958" lvl="1">
              <a:lnSpc>
                <a:spcPts val="3475"/>
              </a:lnSpc>
              <a:buFont typeface="Arial"/>
              <a:buChar char="•"/>
            </a:pPr>
            <a:r>
              <a:rPr lang="en-US" sz="2482">
                <a:solidFill>
                  <a:srgbClr val="01070A"/>
                </a:solidFill>
                <a:latin typeface="Dosis Bold"/>
              </a:rPr>
              <a:t> Facilitation of seamless integration with diverse multimedia devices and protocols.</a:t>
            </a:r>
          </a:p>
          <a:p>
            <a:pPr marL="535916" indent="-267958" lvl="1">
              <a:lnSpc>
                <a:spcPts val="3475"/>
              </a:lnSpc>
              <a:buFont typeface="Arial"/>
              <a:buChar char="•"/>
            </a:pPr>
            <a:r>
              <a:rPr lang="en-US" sz="2482">
                <a:solidFill>
                  <a:srgbClr val="01070A"/>
                </a:solidFill>
                <a:latin typeface="Dosis Bold"/>
              </a:rPr>
              <a:t>Potential for advanced features such as prioritized data handling, dynamic bandwidth allocation, and Quality of Service (QoS) optimization.</a:t>
            </a:r>
          </a:p>
          <a:p>
            <a:pPr algn="l" marL="535916" indent="-267958" lvl="1">
              <a:lnSpc>
                <a:spcPts val="3475"/>
              </a:lnSpc>
              <a:spcBef>
                <a:spcPct val="0"/>
              </a:spcBef>
              <a:buFont typeface="Arial"/>
              <a:buChar char="•"/>
            </a:pPr>
            <a:r>
              <a:rPr lang="en-US" sz="2482">
                <a:solidFill>
                  <a:srgbClr val="01070A"/>
                </a:solidFill>
                <a:latin typeface="Dosis Bold"/>
              </a:rPr>
              <a:t> Future developments may focus on enhancing RTOS capabilities for emerging multimedia formats and communication technologies, fostering greater efficiency and scalability.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1954901" y="1051408"/>
            <a:ext cx="15387122" cy="8426635"/>
            <a:chOff x="0" y="0"/>
            <a:chExt cx="4717496" cy="2583499"/>
          </a:xfrm>
        </p:grpSpPr>
        <p:sp>
          <p:nvSpPr>
            <p:cNvPr name="Freeform 4" id="4"/>
            <p:cNvSpPr/>
            <p:nvPr/>
          </p:nvSpPr>
          <p:spPr>
            <a:xfrm flipH="false" flipV="false" rot="0">
              <a:off x="0" y="0"/>
              <a:ext cx="4717496" cy="2583499"/>
            </a:xfrm>
            <a:custGeom>
              <a:avLst/>
              <a:gdLst/>
              <a:ahLst/>
              <a:cxnLst/>
              <a:rect r="r" b="b" t="t" l="l"/>
              <a:pathLst>
                <a:path h="2583499" w="4717496">
                  <a:moveTo>
                    <a:pt x="13082" y="0"/>
                  </a:moveTo>
                  <a:lnTo>
                    <a:pt x="4704414" y="0"/>
                  </a:lnTo>
                  <a:cubicBezTo>
                    <a:pt x="4707884" y="0"/>
                    <a:pt x="4711211" y="1378"/>
                    <a:pt x="4713665" y="3832"/>
                  </a:cubicBezTo>
                  <a:cubicBezTo>
                    <a:pt x="4716118" y="6285"/>
                    <a:pt x="4717496" y="9612"/>
                    <a:pt x="4717496" y="13082"/>
                  </a:cubicBezTo>
                  <a:lnTo>
                    <a:pt x="4717496" y="2570417"/>
                  </a:lnTo>
                  <a:cubicBezTo>
                    <a:pt x="4717496" y="2573887"/>
                    <a:pt x="4716118" y="2577214"/>
                    <a:pt x="4713665" y="2579668"/>
                  </a:cubicBezTo>
                  <a:cubicBezTo>
                    <a:pt x="4711211" y="2582121"/>
                    <a:pt x="4707884" y="2583499"/>
                    <a:pt x="4704414" y="2583499"/>
                  </a:cubicBezTo>
                  <a:lnTo>
                    <a:pt x="13082" y="2583499"/>
                  </a:lnTo>
                  <a:cubicBezTo>
                    <a:pt x="9612" y="2583499"/>
                    <a:pt x="6285" y="2582121"/>
                    <a:pt x="3832" y="2579668"/>
                  </a:cubicBezTo>
                  <a:cubicBezTo>
                    <a:pt x="1378" y="2577214"/>
                    <a:pt x="0" y="2573887"/>
                    <a:pt x="0" y="2570417"/>
                  </a:cubicBezTo>
                  <a:lnTo>
                    <a:pt x="0" y="13082"/>
                  </a:lnTo>
                  <a:cubicBezTo>
                    <a:pt x="0" y="9612"/>
                    <a:pt x="1378" y="6285"/>
                    <a:pt x="3832" y="3832"/>
                  </a:cubicBezTo>
                  <a:cubicBezTo>
                    <a:pt x="6285" y="1378"/>
                    <a:pt x="9612" y="0"/>
                    <a:pt x="13082" y="0"/>
                  </a:cubicBezTo>
                  <a:close/>
                </a:path>
              </a:pathLst>
            </a:custGeom>
            <a:solidFill>
              <a:srgbClr val="000000">
                <a:alpha val="31765"/>
              </a:srgbClr>
            </a:solidFill>
            <a:ln cap="rnd">
              <a:noFill/>
              <a:prstDash val="solid"/>
              <a:round/>
            </a:ln>
          </p:spPr>
        </p:sp>
        <p:sp>
          <p:nvSpPr>
            <p:cNvPr name="TextBox 5" id="5"/>
            <p:cNvSpPr txBox="true"/>
            <p:nvPr/>
          </p:nvSpPr>
          <p:spPr>
            <a:xfrm>
              <a:off x="0" y="-47625"/>
              <a:ext cx="4717496" cy="263112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1689757" y="1028700"/>
            <a:ext cx="15471700" cy="8660504"/>
            <a:chOff x="0" y="0"/>
            <a:chExt cx="4743427" cy="2655200"/>
          </a:xfrm>
        </p:grpSpPr>
        <p:sp>
          <p:nvSpPr>
            <p:cNvPr name="Freeform 7" id="7"/>
            <p:cNvSpPr/>
            <p:nvPr/>
          </p:nvSpPr>
          <p:spPr>
            <a:xfrm flipH="false" flipV="false" rot="0">
              <a:off x="0" y="0"/>
              <a:ext cx="4743427" cy="2655201"/>
            </a:xfrm>
            <a:custGeom>
              <a:avLst/>
              <a:gdLst/>
              <a:ahLst/>
              <a:cxnLst/>
              <a:rect r="r" b="b" t="t" l="l"/>
              <a:pathLst>
                <a:path h="2655201" w="4743427">
                  <a:moveTo>
                    <a:pt x="5504" y="0"/>
                  </a:moveTo>
                  <a:lnTo>
                    <a:pt x="4737922" y="0"/>
                  </a:lnTo>
                  <a:cubicBezTo>
                    <a:pt x="4739382" y="0"/>
                    <a:pt x="4740782" y="580"/>
                    <a:pt x="4741814" y="1612"/>
                  </a:cubicBezTo>
                  <a:cubicBezTo>
                    <a:pt x="4742847" y="2644"/>
                    <a:pt x="4743427" y="4044"/>
                    <a:pt x="4743427" y="5504"/>
                  </a:cubicBezTo>
                  <a:lnTo>
                    <a:pt x="4743427" y="2649696"/>
                  </a:lnTo>
                  <a:cubicBezTo>
                    <a:pt x="4743427" y="2651156"/>
                    <a:pt x="4742847" y="2652556"/>
                    <a:pt x="4741814" y="2653588"/>
                  </a:cubicBezTo>
                  <a:cubicBezTo>
                    <a:pt x="4740782" y="2654621"/>
                    <a:pt x="4739382" y="2655201"/>
                    <a:pt x="4737922" y="2655201"/>
                  </a:cubicBezTo>
                  <a:lnTo>
                    <a:pt x="5504" y="2655201"/>
                  </a:lnTo>
                  <a:cubicBezTo>
                    <a:pt x="4044" y="2655201"/>
                    <a:pt x="2644" y="2654621"/>
                    <a:pt x="1612" y="2653588"/>
                  </a:cubicBezTo>
                  <a:cubicBezTo>
                    <a:pt x="580" y="2652556"/>
                    <a:pt x="0" y="2651156"/>
                    <a:pt x="0" y="2649696"/>
                  </a:cubicBezTo>
                  <a:lnTo>
                    <a:pt x="0" y="5504"/>
                  </a:lnTo>
                  <a:cubicBezTo>
                    <a:pt x="0" y="4044"/>
                    <a:pt x="580" y="2644"/>
                    <a:pt x="1612" y="1612"/>
                  </a:cubicBezTo>
                  <a:cubicBezTo>
                    <a:pt x="2644" y="580"/>
                    <a:pt x="4044" y="0"/>
                    <a:pt x="5504"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4743427" cy="2702825"/>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117286">
            <a:off x="15516154" y="-409057"/>
            <a:ext cx="2687468" cy="3165113"/>
          </a:xfrm>
          <a:custGeom>
            <a:avLst/>
            <a:gdLst/>
            <a:ahLst/>
            <a:cxnLst/>
            <a:rect r="r" b="b" t="t" l="l"/>
            <a:pathLst>
              <a:path h="3165113" w="2687468">
                <a:moveTo>
                  <a:pt x="0" y="0"/>
                </a:moveTo>
                <a:lnTo>
                  <a:pt x="2687468" y="0"/>
                </a:lnTo>
                <a:lnTo>
                  <a:pt x="2687468" y="3165112"/>
                </a:lnTo>
                <a:lnTo>
                  <a:pt x="0" y="31651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99071" y="195575"/>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30933" y="1261350"/>
            <a:ext cx="889467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Literature survey</a:t>
            </a:r>
          </a:p>
        </p:txBody>
      </p:sp>
      <p:sp>
        <p:nvSpPr>
          <p:cNvPr name="TextBox 12" id="12"/>
          <p:cNvSpPr txBox="true"/>
          <p:nvPr/>
        </p:nvSpPr>
        <p:spPr>
          <a:xfrm rot="0">
            <a:off x="2620493" y="2997678"/>
            <a:ext cx="11702702" cy="6260622"/>
          </a:xfrm>
          <a:prstGeom prst="rect">
            <a:avLst/>
          </a:prstGeom>
        </p:spPr>
        <p:txBody>
          <a:bodyPr anchor="t" rtlCol="false" tIns="0" lIns="0" bIns="0" rIns="0">
            <a:spAutoFit/>
          </a:bodyPr>
          <a:lstStyle/>
          <a:p>
            <a:pPr algn="just">
              <a:lnSpc>
                <a:spcPts val="3526"/>
              </a:lnSpc>
            </a:pPr>
            <a:r>
              <a:rPr lang="en-US" sz="2518">
                <a:solidFill>
                  <a:srgbClr val="01070A"/>
                </a:solidFill>
                <a:latin typeface="Canva Sans Bold"/>
              </a:rPr>
              <a:t>Real-time operating system (RTOS) support plays a crucial role in ensuring the seamless operation of multimedia communication systems. These systems require precise timing and scheduling mechanisms to handle various types of media streams, such as audio, video, and data, in real time. A literature survey reveals a plethora of research efforts focusing on optimizing RTOS functionalities to meet the stringent requirements of multimedia communication systems. Key areas of investigation include scheduling algorithms, resource management techniques, and performance evaluation methodologies tailored specifically to the demands of multimedia applications. By analyzing existing literature, researchers aim to identify trends, challenges, and opportunities for further advancements in RTOS support for multimedia communication systems, ultimately contributing to enhanced reliability, efficiency, and quality of service in real-time multimedia applications.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2244226" y="1467293"/>
            <a:ext cx="13118097" cy="8000329"/>
            <a:chOff x="0" y="0"/>
            <a:chExt cx="4021842" cy="2452799"/>
          </a:xfrm>
        </p:grpSpPr>
        <p:sp>
          <p:nvSpPr>
            <p:cNvPr name="Freeform 4" id="4"/>
            <p:cNvSpPr/>
            <p:nvPr/>
          </p:nvSpPr>
          <p:spPr>
            <a:xfrm flipH="false" flipV="false" rot="0">
              <a:off x="0" y="0"/>
              <a:ext cx="4021842" cy="2452800"/>
            </a:xfrm>
            <a:custGeom>
              <a:avLst/>
              <a:gdLst/>
              <a:ahLst/>
              <a:cxnLst/>
              <a:rect r="r" b="b" t="t" l="l"/>
              <a:pathLst>
                <a:path h="2452800" w="4021842">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name="TextBox 5" id="5"/>
            <p:cNvSpPr txBox="true"/>
            <p:nvPr/>
          </p:nvSpPr>
          <p:spPr>
            <a:xfrm>
              <a:off x="0" y="-47625"/>
              <a:ext cx="4021842" cy="250042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1921443" y="933053"/>
            <a:ext cx="12705720" cy="8334250"/>
            <a:chOff x="0" y="0"/>
            <a:chExt cx="3895412" cy="2555175"/>
          </a:xfrm>
        </p:grpSpPr>
        <p:sp>
          <p:nvSpPr>
            <p:cNvPr name="Freeform 7" id="7"/>
            <p:cNvSpPr/>
            <p:nvPr/>
          </p:nvSpPr>
          <p:spPr>
            <a:xfrm flipH="false" flipV="false" rot="0">
              <a:off x="0" y="0"/>
              <a:ext cx="3895412" cy="2555175"/>
            </a:xfrm>
            <a:custGeom>
              <a:avLst/>
              <a:gdLst/>
              <a:ahLst/>
              <a:cxnLst/>
              <a:rect r="r" b="b" t="t" l="l"/>
              <a:pathLst>
                <a:path h="2555175" w="3895412">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3895412" cy="2602800"/>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117286">
            <a:off x="12481505" y="1156774"/>
            <a:ext cx="3828638" cy="4509103"/>
          </a:xfrm>
          <a:custGeom>
            <a:avLst/>
            <a:gdLst/>
            <a:ahLst/>
            <a:cxnLst/>
            <a:rect r="r" b="b" t="t" l="l"/>
            <a:pathLst>
              <a:path h="4509103" w="3828638">
                <a:moveTo>
                  <a:pt x="0" y="0"/>
                </a:moveTo>
                <a:lnTo>
                  <a:pt x="3828638" y="0"/>
                </a:lnTo>
                <a:lnTo>
                  <a:pt x="3828638" y="4509103"/>
                </a:lnTo>
                <a:lnTo>
                  <a:pt x="0" y="45091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225464" y="239562"/>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04556" y="1305337"/>
            <a:ext cx="889467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nva Sans"/>
              </a:rPr>
              <a:t>Reference</a:t>
            </a:r>
          </a:p>
        </p:txBody>
      </p:sp>
      <p:sp>
        <p:nvSpPr>
          <p:cNvPr name="TextBox 12" id="12"/>
          <p:cNvSpPr txBox="true"/>
          <p:nvPr/>
        </p:nvSpPr>
        <p:spPr>
          <a:xfrm rot="0">
            <a:off x="2577155" y="2989230"/>
            <a:ext cx="9560668" cy="5443167"/>
          </a:xfrm>
          <a:prstGeom prst="rect">
            <a:avLst/>
          </a:prstGeom>
        </p:spPr>
        <p:txBody>
          <a:bodyPr anchor="t" rtlCol="false" tIns="0" lIns="0" bIns="0" rIns="0">
            <a:spAutoFit/>
          </a:bodyPr>
          <a:lstStyle/>
          <a:p>
            <a:pPr marL="518609" indent="-259304" lvl="1">
              <a:lnSpc>
                <a:spcPts val="3362"/>
              </a:lnSpc>
              <a:buFont typeface="Arial"/>
              <a:buChar char="•"/>
            </a:pPr>
            <a:r>
              <a:rPr lang="en-US" sz="2402">
                <a:solidFill>
                  <a:srgbClr val="01070A"/>
                </a:solidFill>
                <a:latin typeface="Canva Sans"/>
              </a:rPr>
              <a:t>Nicolaou, Cosmos. "An architecture for real-time multimedia communication systems." IEEE Journal on selected areas in communications 8.3 (1990).</a:t>
            </a:r>
          </a:p>
          <a:p>
            <a:pPr marL="518609" indent="-259304" lvl="1">
              <a:lnSpc>
                <a:spcPts val="3362"/>
              </a:lnSpc>
              <a:buFont typeface="Arial"/>
              <a:buChar char="•"/>
            </a:pPr>
            <a:r>
              <a:rPr lang="en-US" sz="2402">
                <a:solidFill>
                  <a:srgbClr val="01070A"/>
                </a:solidFill>
                <a:latin typeface="Canva Sans"/>
              </a:rPr>
              <a:t>Fan, Changpeng. "Mmoss: Soft real-time operating system support in a multimedia communication subsystem." IFAC Proceedings Volumes 27.6 (1994).</a:t>
            </a:r>
          </a:p>
          <a:p>
            <a:pPr marL="518609" indent="-259304" lvl="1">
              <a:lnSpc>
                <a:spcPts val="3362"/>
              </a:lnSpc>
              <a:buFont typeface="Arial"/>
              <a:buChar char="•"/>
            </a:pPr>
            <a:r>
              <a:rPr lang="en-US" sz="2402">
                <a:solidFill>
                  <a:srgbClr val="01070A"/>
                </a:solidFill>
                <a:latin typeface="Canva Sans"/>
              </a:rPr>
              <a:t>Plagemann, Thomas, et al. "Operating system support for multimedia systems." Computer communications (2000).</a:t>
            </a:r>
          </a:p>
          <a:p>
            <a:pPr marL="518609" indent="-259304" lvl="1">
              <a:lnSpc>
                <a:spcPts val="3362"/>
              </a:lnSpc>
              <a:buFont typeface="Arial"/>
              <a:buChar char="•"/>
            </a:pPr>
            <a:r>
              <a:rPr lang="en-US" sz="2402">
                <a:solidFill>
                  <a:srgbClr val="01070A"/>
                </a:solidFill>
                <a:latin typeface="Canva Sans"/>
              </a:rPr>
              <a:t>Katcher, Daniel I., Kevin A. Kettler, and Jay K. Strosnider. "Real-time operating systems for multimedia processing." Proceedings 5th Workshop on Hot Topics in Operating Systems (HotOS-V). IEEE, 1995.</a:t>
            </a:r>
          </a:p>
          <a:p>
            <a:pPr>
              <a:lnSpc>
                <a:spcPts val="350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name="TextBox 4" id="4"/>
            <p:cNvSpPr txBox="true"/>
            <p:nvPr/>
          </p:nvSpPr>
          <p:spPr>
            <a:xfrm>
              <a:off x="0" y="-47625"/>
              <a:ext cx="4816593" cy="2756958"/>
            </a:xfrm>
            <a:prstGeom prst="rect">
              <a:avLst/>
            </a:prstGeom>
          </p:spPr>
          <p:txBody>
            <a:bodyPr anchor="ctr" rtlCol="false" tIns="50800" lIns="50800" bIns="50800" rIns="50800"/>
            <a:lstStyle/>
            <a:p>
              <a:pPr algn="ctr">
                <a:lnSpc>
                  <a:spcPts val="3210"/>
                </a:lnSpc>
              </a:pPr>
            </a:p>
          </p:txBody>
        </p:sp>
      </p:grpSp>
      <p:sp>
        <p:nvSpPr>
          <p:cNvPr name="Freeform 5" id="5"/>
          <p:cNvSpPr/>
          <p:nvPr/>
        </p:nvSpPr>
        <p:spPr>
          <a:xfrm flipH="false" flipV="false" rot="0">
            <a:off x="14353915" y="7270670"/>
            <a:ext cx="5870081" cy="3489587"/>
          </a:xfrm>
          <a:custGeom>
            <a:avLst/>
            <a:gdLst/>
            <a:ahLst/>
            <a:cxnLst/>
            <a:rect r="r" b="b" t="t" l="l"/>
            <a:pathLst>
              <a:path h="3489587" w="5870081">
                <a:moveTo>
                  <a:pt x="0" y="0"/>
                </a:moveTo>
                <a:lnTo>
                  <a:pt x="5870081" y="0"/>
                </a:lnTo>
                <a:lnTo>
                  <a:pt x="5870081" y="3489587"/>
                </a:lnTo>
                <a:lnTo>
                  <a:pt x="0" y="3489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00634" y="7270670"/>
            <a:ext cx="5777007" cy="4002371"/>
          </a:xfrm>
          <a:custGeom>
            <a:avLst/>
            <a:gdLst/>
            <a:ahLst/>
            <a:cxnLst/>
            <a:rect r="r" b="b" t="t" l="l"/>
            <a:pathLst>
              <a:path h="4002371" w="5777007">
                <a:moveTo>
                  <a:pt x="0" y="0"/>
                </a:moveTo>
                <a:lnTo>
                  <a:pt x="5777007" y="0"/>
                </a:lnTo>
                <a:lnTo>
                  <a:pt x="5777007" y="4002370"/>
                </a:lnTo>
                <a:lnTo>
                  <a:pt x="0" y="4002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733260" y="1403749"/>
            <a:ext cx="6777550" cy="6284638"/>
          </a:xfrm>
          <a:custGeom>
            <a:avLst/>
            <a:gdLst/>
            <a:ahLst/>
            <a:cxnLst/>
            <a:rect r="r" b="b" t="t" l="l"/>
            <a:pathLst>
              <a:path h="6284638" w="6777550">
                <a:moveTo>
                  <a:pt x="0" y="0"/>
                </a:moveTo>
                <a:lnTo>
                  <a:pt x="6777550" y="0"/>
                </a:lnTo>
                <a:lnTo>
                  <a:pt x="6777550" y="6284638"/>
                </a:lnTo>
                <a:lnTo>
                  <a:pt x="0" y="62846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2306785" y="5057775"/>
            <a:ext cx="4982170" cy="3346243"/>
          </a:xfrm>
          <a:prstGeom prst="rect">
            <a:avLst/>
          </a:prstGeom>
        </p:spPr>
        <p:txBody>
          <a:bodyPr anchor="t" rtlCol="false" tIns="0" lIns="0" bIns="0" rIns="0">
            <a:spAutoFit/>
          </a:bodyPr>
          <a:lstStyle/>
          <a:p>
            <a:pPr>
              <a:lnSpc>
                <a:spcPts val="6160"/>
              </a:lnSpc>
            </a:pPr>
            <a:r>
              <a:rPr lang="en-US" sz="4400">
                <a:solidFill>
                  <a:srgbClr val="000000"/>
                </a:solidFill>
                <a:latin typeface="Canva Sans Bold"/>
              </a:rPr>
              <a:t>Team members:</a:t>
            </a:r>
          </a:p>
          <a:p>
            <a:pPr>
              <a:lnSpc>
                <a:spcPts val="3500"/>
              </a:lnSpc>
            </a:pPr>
            <a:r>
              <a:rPr lang="en-US" sz="2500">
                <a:solidFill>
                  <a:srgbClr val="000000"/>
                </a:solidFill>
                <a:latin typeface="Canva Sans Bold"/>
              </a:rPr>
              <a:t>M.Ram Jeyanth(192211167)</a:t>
            </a:r>
          </a:p>
          <a:p>
            <a:pPr>
              <a:lnSpc>
                <a:spcPts val="3500"/>
              </a:lnSpc>
            </a:pPr>
            <a:r>
              <a:rPr lang="en-US" sz="2500">
                <a:solidFill>
                  <a:srgbClr val="000000"/>
                </a:solidFill>
                <a:latin typeface="Canva Sans Bold"/>
              </a:rPr>
              <a:t>S.Hariharan(192211110)</a:t>
            </a:r>
          </a:p>
          <a:p>
            <a:pPr>
              <a:lnSpc>
                <a:spcPts val="3500"/>
              </a:lnSpc>
            </a:pPr>
            <a:r>
              <a:rPr lang="en-US" sz="2500">
                <a:solidFill>
                  <a:srgbClr val="000000"/>
                </a:solidFill>
                <a:latin typeface="Canva Sans Bold"/>
              </a:rPr>
              <a:t>Sahik Sharukh Khan(192211800)</a:t>
            </a:r>
          </a:p>
          <a:p>
            <a:pPr>
              <a:lnSpc>
                <a:spcPts val="3500"/>
              </a:lnSpc>
            </a:pPr>
          </a:p>
          <a:p>
            <a:pPr>
              <a:lnSpc>
                <a:spcPts val="3500"/>
              </a:lnSpc>
            </a:pPr>
          </a:p>
          <a:p>
            <a:pPr algn="ctr">
              <a:lnSpc>
                <a:spcPts val="2962"/>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3373848" y="2930856"/>
            <a:ext cx="674495" cy="506485"/>
          </a:xfrm>
          <a:custGeom>
            <a:avLst/>
            <a:gdLst/>
            <a:ahLst/>
            <a:cxnLst/>
            <a:rect r="r" b="b" t="t" l="l"/>
            <a:pathLst>
              <a:path h="506485" w="674495">
                <a:moveTo>
                  <a:pt x="0" y="0"/>
                </a:moveTo>
                <a:lnTo>
                  <a:pt x="674496" y="0"/>
                </a:lnTo>
                <a:lnTo>
                  <a:pt x="674496" y="506485"/>
                </a:lnTo>
                <a:lnTo>
                  <a:pt x="0" y="506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7477" y="3136473"/>
            <a:ext cx="18030523" cy="3051208"/>
          </a:xfrm>
          <a:prstGeom prst="rect">
            <a:avLst/>
          </a:prstGeom>
        </p:spPr>
        <p:txBody>
          <a:bodyPr anchor="t" rtlCol="false" tIns="0" lIns="0" bIns="0" rIns="0">
            <a:spAutoFit/>
          </a:bodyPr>
          <a:lstStyle/>
          <a:p>
            <a:pPr algn="just">
              <a:lnSpc>
                <a:spcPts val="3498"/>
              </a:lnSpc>
            </a:pPr>
            <a:r>
              <a:rPr lang="en-US" sz="2498">
                <a:solidFill>
                  <a:srgbClr val="01070A"/>
                </a:solidFill>
                <a:latin typeface="Canva Sans Bold"/>
              </a:rPr>
              <a:t>The integration of real-time operating system (RTOS) support within a multimedia communication system is pivotal for ensuring efficient and seamless data processing and transmission. This paper delves into the significance of RTOS in enhancing the performance of multimedia communication systems, particularly in handling time-sensitive tasks. It explores the architecture and functionalities of RTOS, emphasizing its role in facilitating real-time data processing and scheduling tasks based on priority levels. The study highlights the challenges and complexities involved in implementing RTOS within multimedia communication systems and proposes strategies to optimize its utilization, thereby improving system reliability and responsiveness. </a:t>
            </a:r>
          </a:p>
        </p:txBody>
      </p:sp>
      <p:sp>
        <p:nvSpPr>
          <p:cNvPr name="Freeform 5" id="5"/>
          <p:cNvSpPr/>
          <p:nvPr/>
        </p:nvSpPr>
        <p:spPr>
          <a:xfrm flipH="false" flipV="false" rot="0">
            <a:off x="257477" y="488626"/>
            <a:ext cx="1542445" cy="1503183"/>
          </a:xfrm>
          <a:custGeom>
            <a:avLst/>
            <a:gdLst/>
            <a:ahLst/>
            <a:cxnLst/>
            <a:rect r="r" b="b" t="t" l="l"/>
            <a:pathLst>
              <a:path h="1503183" w="1542445">
                <a:moveTo>
                  <a:pt x="0" y="0"/>
                </a:moveTo>
                <a:lnTo>
                  <a:pt x="1542446" y="0"/>
                </a:lnTo>
                <a:lnTo>
                  <a:pt x="1542446" y="1503183"/>
                </a:lnTo>
                <a:lnTo>
                  <a:pt x="0" y="15031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73489" y="904875"/>
            <a:ext cx="889467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Abstract</a:t>
            </a:r>
          </a:p>
        </p:txBody>
      </p:sp>
      <p:sp>
        <p:nvSpPr>
          <p:cNvPr name="TextBox 7" id="7"/>
          <p:cNvSpPr txBox="true"/>
          <p:nvPr/>
        </p:nvSpPr>
        <p:spPr>
          <a:xfrm rot="0">
            <a:off x="1028700" y="7123486"/>
            <a:ext cx="16230600" cy="763269"/>
          </a:xfrm>
          <a:prstGeom prst="rect">
            <a:avLst/>
          </a:prstGeom>
        </p:spPr>
        <p:txBody>
          <a:bodyPr anchor="t" rtlCol="false" tIns="0" lIns="0" bIns="0" rIns="0">
            <a:spAutoFit/>
          </a:bodyPr>
          <a:lstStyle/>
          <a:p>
            <a:pPr algn="ctr">
              <a:lnSpc>
                <a:spcPts val="3080"/>
              </a:lnSpc>
            </a:pPr>
            <a:r>
              <a:rPr lang="en-US" sz="2200">
                <a:solidFill>
                  <a:srgbClr val="01070A"/>
                </a:solidFill>
                <a:latin typeface="Canva Sans Bold"/>
              </a:rPr>
              <a:t>Keywords: Real-Time Operating System, Multimedia Communication System, Data Processing, Task Scheduling, System Reliability.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037331" y="2030095"/>
            <a:ext cx="13293258" cy="6791564"/>
            <a:chOff x="0" y="0"/>
            <a:chExt cx="3501105" cy="1788725"/>
          </a:xfrm>
        </p:grpSpPr>
        <p:sp>
          <p:nvSpPr>
            <p:cNvPr name="Freeform 4" id="4"/>
            <p:cNvSpPr/>
            <p:nvPr/>
          </p:nvSpPr>
          <p:spPr>
            <a:xfrm flipH="false" flipV="false" rot="0">
              <a:off x="0" y="0"/>
              <a:ext cx="3501105" cy="1788725"/>
            </a:xfrm>
            <a:custGeom>
              <a:avLst/>
              <a:gdLst/>
              <a:ahLst/>
              <a:cxnLst/>
              <a:rect r="r" b="b" t="t" l="l"/>
              <a:pathLst>
                <a:path h="1788725" w="350110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3501105" cy="1836350"/>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147716">
            <a:off x="1653480" y="709278"/>
            <a:ext cx="14496092" cy="8739536"/>
            <a:chOff x="0" y="0"/>
            <a:chExt cx="3817901" cy="2301771"/>
          </a:xfrm>
        </p:grpSpPr>
        <p:sp>
          <p:nvSpPr>
            <p:cNvPr name="Freeform 7" id="7"/>
            <p:cNvSpPr/>
            <p:nvPr/>
          </p:nvSpPr>
          <p:spPr>
            <a:xfrm flipH="false" flipV="false" rot="0">
              <a:off x="0" y="0"/>
              <a:ext cx="3817901" cy="2301771"/>
            </a:xfrm>
            <a:custGeom>
              <a:avLst/>
              <a:gdLst/>
              <a:ahLst/>
              <a:cxnLst/>
              <a:rect r="r" b="b" t="t" l="l"/>
              <a:pathLst>
                <a:path h="2301771" w="3817901">
                  <a:moveTo>
                    <a:pt x="5875" y="0"/>
                  </a:moveTo>
                  <a:lnTo>
                    <a:pt x="3812026" y="0"/>
                  </a:lnTo>
                  <a:cubicBezTo>
                    <a:pt x="3813584" y="0"/>
                    <a:pt x="3815078" y="619"/>
                    <a:pt x="3816180" y="1721"/>
                  </a:cubicBezTo>
                  <a:cubicBezTo>
                    <a:pt x="3817282" y="2822"/>
                    <a:pt x="3817901" y="4317"/>
                    <a:pt x="3817901" y="5875"/>
                  </a:cubicBezTo>
                  <a:lnTo>
                    <a:pt x="3817901" y="2295896"/>
                  </a:lnTo>
                  <a:cubicBezTo>
                    <a:pt x="3817901" y="2297454"/>
                    <a:pt x="3817282" y="2298948"/>
                    <a:pt x="3816180" y="2300050"/>
                  </a:cubicBezTo>
                  <a:cubicBezTo>
                    <a:pt x="3815078" y="2301152"/>
                    <a:pt x="3813584" y="2301771"/>
                    <a:pt x="3812026" y="2301771"/>
                  </a:cubicBezTo>
                  <a:lnTo>
                    <a:pt x="5875" y="2301771"/>
                  </a:lnTo>
                  <a:cubicBezTo>
                    <a:pt x="4317" y="2301771"/>
                    <a:pt x="2822" y="2301152"/>
                    <a:pt x="1721" y="2300050"/>
                  </a:cubicBezTo>
                  <a:cubicBezTo>
                    <a:pt x="619" y="2298948"/>
                    <a:pt x="0" y="2297454"/>
                    <a:pt x="0" y="2295896"/>
                  </a:cubicBezTo>
                  <a:lnTo>
                    <a:pt x="0" y="5875"/>
                  </a:lnTo>
                  <a:cubicBezTo>
                    <a:pt x="0" y="4317"/>
                    <a:pt x="619" y="2822"/>
                    <a:pt x="1721" y="1721"/>
                  </a:cubicBezTo>
                  <a:cubicBezTo>
                    <a:pt x="2822" y="619"/>
                    <a:pt x="4317" y="0"/>
                    <a:pt x="5875" y="0"/>
                  </a:cubicBezTo>
                  <a:close/>
                </a:path>
              </a:pathLst>
            </a:custGeom>
            <a:solidFill>
              <a:srgbClr val="FFFFFF"/>
            </a:solidFill>
            <a:ln w="38100" cap="sq">
              <a:solidFill>
                <a:srgbClr val="000000"/>
              </a:solidFill>
              <a:prstDash val="solid"/>
              <a:miter/>
            </a:ln>
          </p:spPr>
        </p:sp>
        <p:sp>
          <p:nvSpPr>
            <p:cNvPr name="TextBox 8" id="8"/>
            <p:cNvSpPr txBox="true"/>
            <p:nvPr/>
          </p:nvSpPr>
          <p:spPr>
            <a:xfrm>
              <a:off x="0" y="-47625"/>
              <a:ext cx="3817901" cy="2349396"/>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5254432" y="328003"/>
            <a:ext cx="3667332" cy="946839"/>
          </a:xfrm>
          <a:custGeom>
            <a:avLst/>
            <a:gdLst/>
            <a:ahLst/>
            <a:cxnLst/>
            <a:rect r="r" b="b" t="t" l="l"/>
            <a:pathLst>
              <a:path h="946839" w="3667332">
                <a:moveTo>
                  <a:pt x="0" y="0"/>
                </a:moveTo>
                <a:lnTo>
                  <a:pt x="3667333" y="0"/>
                </a:lnTo>
                <a:lnTo>
                  <a:pt x="3667333" y="946838"/>
                </a:lnTo>
                <a:lnTo>
                  <a:pt x="0" y="946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469465" y="5905716"/>
            <a:ext cx="6921795" cy="4114800"/>
          </a:xfrm>
          <a:custGeom>
            <a:avLst/>
            <a:gdLst/>
            <a:ahLst/>
            <a:cxnLst/>
            <a:rect r="r" b="b" t="t" l="l"/>
            <a:pathLst>
              <a:path h="4114800" w="6921795">
                <a:moveTo>
                  <a:pt x="0" y="0"/>
                </a:moveTo>
                <a:lnTo>
                  <a:pt x="6921795" y="0"/>
                </a:lnTo>
                <a:lnTo>
                  <a:pt x="692179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945769" y="1275661"/>
            <a:ext cx="5623213" cy="1086343"/>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Introduction</a:t>
            </a:r>
          </a:p>
        </p:txBody>
      </p:sp>
      <p:sp>
        <p:nvSpPr>
          <p:cNvPr name="TextBox 12" id="12"/>
          <p:cNvSpPr txBox="true"/>
          <p:nvPr/>
        </p:nvSpPr>
        <p:spPr>
          <a:xfrm rot="0">
            <a:off x="2668500" y="2448549"/>
            <a:ext cx="9800964" cy="6109344"/>
          </a:xfrm>
          <a:prstGeom prst="rect">
            <a:avLst/>
          </a:prstGeom>
        </p:spPr>
        <p:txBody>
          <a:bodyPr anchor="t" rtlCol="false" tIns="0" lIns="0" bIns="0" rIns="0">
            <a:spAutoFit/>
          </a:bodyPr>
          <a:lstStyle/>
          <a:p>
            <a:pPr marL="534275" indent="-267137" lvl="1">
              <a:lnSpc>
                <a:spcPts val="3464"/>
              </a:lnSpc>
              <a:buFont typeface="Arial"/>
              <a:buChar char="•"/>
            </a:pPr>
            <a:r>
              <a:rPr lang="en-US" sz="2474">
                <a:solidFill>
                  <a:srgbClr val="01070A"/>
                </a:solidFill>
                <a:latin typeface="Canva Sans Bold"/>
              </a:rPr>
              <a:t> Real-Time Operating System (RTOS) support enhances responsiveness and predictability in multimedia communication systems.</a:t>
            </a:r>
          </a:p>
          <a:p>
            <a:pPr marL="534275" indent="-267137" lvl="1">
              <a:lnSpc>
                <a:spcPts val="3464"/>
              </a:lnSpc>
              <a:buFont typeface="Arial"/>
              <a:buChar char="•"/>
            </a:pPr>
            <a:r>
              <a:rPr lang="en-US" sz="2474">
                <a:solidFill>
                  <a:srgbClr val="01070A"/>
                </a:solidFill>
                <a:latin typeface="Canva Sans Bold"/>
              </a:rPr>
              <a:t> RTOS integration ensures timely processing of tasks critical for multimedia data handling.</a:t>
            </a:r>
          </a:p>
          <a:p>
            <a:pPr marL="534275" indent="-267137" lvl="1">
              <a:lnSpc>
                <a:spcPts val="3464"/>
              </a:lnSpc>
              <a:buFont typeface="Arial"/>
              <a:buChar char="•"/>
            </a:pPr>
            <a:r>
              <a:rPr lang="en-US" sz="2474">
                <a:solidFill>
                  <a:srgbClr val="01070A"/>
                </a:solidFill>
                <a:latin typeface="Canva Sans Bold"/>
              </a:rPr>
              <a:t> It facilitates seamless synchronization and coordination of various multimedia components, such as audio, video, and network protocols.</a:t>
            </a:r>
          </a:p>
          <a:p>
            <a:pPr marL="534275" indent="-267137" lvl="1">
              <a:lnSpc>
                <a:spcPts val="3464"/>
              </a:lnSpc>
              <a:buFont typeface="Arial"/>
              <a:buChar char="•"/>
            </a:pPr>
            <a:r>
              <a:rPr lang="en-US" sz="2474">
                <a:solidFill>
                  <a:srgbClr val="01070A"/>
                </a:solidFill>
                <a:latin typeface="Canva Sans Bold"/>
              </a:rPr>
              <a:t>With RTOS, prioritization and scheduling of tasks become more efficient, reducing latency and ensuring smooth real-time performance.</a:t>
            </a:r>
          </a:p>
          <a:p>
            <a:pPr algn="just" marL="534275" indent="-267137" lvl="1">
              <a:lnSpc>
                <a:spcPts val="3464"/>
              </a:lnSpc>
              <a:spcBef>
                <a:spcPct val="0"/>
              </a:spcBef>
              <a:buFont typeface="Arial"/>
              <a:buChar char="•"/>
            </a:pPr>
            <a:r>
              <a:rPr lang="en-US" sz="2474">
                <a:solidFill>
                  <a:srgbClr val="01070A"/>
                </a:solidFill>
                <a:latin typeface="Canva Sans Bold"/>
              </a:rPr>
              <a:t>Overall, RTOS support optimizes system reliability and stability, crucial for delivering high-quality multimedia communication experiences.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74756" y="1651020"/>
            <a:ext cx="5699374" cy="6146384"/>
          </a:xfrm>
          <a:custGeom>
            <a:avLst/>
            <a:gdLst/>
            <a:ahLst/>
            <a:cxnLst/>
            <a:rect r="r" b="b" t="t" l="l"/>
            <a:pathLst>
              <a:path h="6146384" w="5699374">
                <a:moveTo>
                  <a:pt x="0" y="0"/>
                </a:moveTo>
                <a:lnTo>
                  <a:pt x="5699374" y="0"/>
                </a:lnTo>
                <a:lnTo>
                  <a:pt x="5699374" y="6146384"/>
                </a:lnTo>
                <a:lnTo>
                  <a:pt x="0" y="61463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4231" y="2440594"/>
            <a:ext cx="2560425" cy="707608"/>
          </a:xfrm>
          <a:custGeom>
            <a:avLst/>
            <a:gdLst/>
            <a:ahLst/>
            <a:cxnLst/>
            <a:rect r="r" b="b" t="t" l="l"/>
            <a:pathLst>
              <a:path h="707608" w="2560425">
                <a:moveTo>
                  <a:pt x="0" y="0"/>
                </a:moveTo>
                <a:lnTo>
                  <a:pt x="2560424" y="0"/>
                </a:lnTo>
                <a:lnTo>
                  <a:pt x="2560424" y="707608"/>
                </a:lnTo>
                <a:lnTo>
                  <a:pt x="0" y="707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354958" y="1651020"/>
            <a:ext cx="5699374" cy="6146384"/>
          </a:xfrm>
          <a:custGeom>
            <a:avLst/>
            <a:gdLst/>
            <a:ahLst/>
            <a:cxnLst/>
            <a:rect r="r" b="b" t="t" l="l"/>
            <a:pathLst>
              <a:path h="6146384" w="5699374">
                <a:moveTo>
                  <a:pt x="0" y="0"/>
                </a:moveTo>
                <a:lnTo>
                  <a:pt x="5699375" y="0"/>
                </a:lnTo>
                <a:lnTo>
                  <a:pt x="5699375" y="6146384"/>
                </a:lnTo>
                <a:lnTo>
                  <a:pt x="0" y="61463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118274" y="2440594"/>
            <a:ext cx="2560425" cy="707608"/>
          </a:xfrm>
          <a:custGeom>
            <a:avLst/>
            <a:gdLst/>
            <a:ahLst/>
            <a:cxnLst/>
            <a:rect r="r" b="b" t="t" l="l"/>
            <a:pathLst>
              <a:path h="707608" w="2560425">
                <a:moveTo>
                  <a:pt x="0" y="0"/>
                </a:moveTo>
                <a:lnTo>
                  <a:pt x="2560424" y="0"/>
                </a:lnTo>
                <a:lnTo>
                  <a:pt x="2560424" y="707608"/>
                </a:lnTo>
                <a:lnTo>
                  <a:pt x="0" y="707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394058" y="1731012"/>
            <a:ext cx="5625200" cy="6066392"/>
          </a:xfrm>
          <a:custGeom>
            <a:avLst/>
            <a:gdLst/>
            <a:ahLst/>
            <a:cxnLst/>
            <a:rect r="r" b="b" t="t" l="l"/>
            <a:pathLst>
              <a:path h="6066392" w="5625200">
                <a:moveTo>
                  <a:pt x="0" y="0"/>
                </a:moveTo>
                <a:lnTo>
                  <a:pt x="5625200" y="0"/>
                </a:lnTo>
                <a:lnTo>
                  <a:pt x="5625200" y="6066392"/>
                </a:lnTo>
                <a:lnTo>
                  <a:pt x="0" y="6066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383849" y="2440594"/>
            <a:ext cx="2560425" cy="707608"/>
          </a:xfrm>
          <a:custGeom>
            <a:avLst/>
            <a:gdLst/>
            <a:ahLst/>
            <a:cxnLst/>
            <a:rect r="r" b="b" t="t" l="l"/>
            <a:pathLst>
              <a:path h="707608" w="2560425">
                <a:moveTo>
                  <a:pt x="0" y="0"/>
                </a:moveTo>
                <a:lnTo>
                  <a:pt x="2560425" y="0"/>
                </a:lnTo>
                <a:lnTo>
                  <a:pt x="2560425" y="707608"/>
                </a:lnTo>
                <a:lnTo>
                  <a:pt x="0" y="707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29055" y="7200900"/>
            <a:ext cx="5939287" cy="4114800"/>
          </a:xfrm>
          <a:custGeom>
            <a:avLst/>
            <a:gdLst/>
            <a:ahLst/>
            <a:cxnLst/>
            <a:rect r="r" b="b" t="t" l="l"/>
            <a:pathLst>
              <a:path h="4114800" w="5939287">
                <a:moveTo>
                  <a:pt x="0" y="0"/>
                </a:moveTo>
                <a:lnTo>
                  <a:pt x="5939287" y="0"/>
                </a:lnTo>
                <a:lnTo>
                  <a:pt x="593928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6916524" y="3272118"/>
            <a:ext cx="3762174" cy="3480491"/>
          </a:xfrm>
          <a:prstGeom prst="rect">
            <a:avLst/>
          </a:prstGeom>
        </p:spPr>
        <p:txBody>
          <a:bodyPr anchor="t" rtlCol="false" tIns="0" lIns="0" bIns="0" rIns="0">
            <a:spAutoFit/>
          </a:bodyPr>
          <a:lstStyle/>
          <a:p>
            <a:pPr algn="just">
              <a:lnSpc>
                <a:spcPts val="3461"/>
              </a:lnSpc>
            </a:pPr>
            <a:r>
              <a:rPr lang="en-US" sz="2472">
                <a:solidFill>
                  <a:srgbClr val="01070A"/>
                </a:solidFill>
                <a:latin typeface="Canva Sans Bold"/>
              </a:rPr>
              <a:t>1)OS:Windows 10 or 11</a:t>
            </a:r>
          </a:p>
          <a:p>
            <a:pPr algn="just">
              <a:lnSpc>
                <a:spcPts val="3461"/>
              </a:lnSpc>
            </a:pPr>
          </a:p>
          <a:p>
            <a:pPr algn="just">
              <a:lnSpc>
                <a:spcPts val="3461"/>
              </a:lnSpc>
            </a:pPr>
            <a:r>
              <a:rPr lang="en-US" sz="2472">
                <a:solidFill>
                  <a:srgbClr val="01070A"/>
                </a:solidFill>
                <a:latin typeface="Canva Sans Bold"/>
              </a:rPr>
              <a:t>2)Python:3.12.6</a:t>
            </a:r>
          </a:p>
          <a:p>
            <a:pPr algn="just">
              <a:lnSpc>
                <a:spcPts val="3461"/>
              </a:lnSpc>
            </a:pPr>
          </a:p>
          <a:p>
            <a:pPr algn="just">
              <a:lnSpc>
                <a:spcPts val="3461"/>
              </a:lnSpc>
            </a:pPr>
            <a:r>
              <a:rPr lang="en-US" sz="2472">
                <a:solidFill>
                  <a:srgbClr val="01070A"/>
                </a:solidFill>
                <a:latin typeface="Canva Sans Bold"/>
              </a:rPr>
              <a:t>3)Integrated development environment(IDE):</a:t>
            </a:r>
          </a:p>
          <a:p>
            <a:pPr algn="just">
              <a:lnSpc>
                <a:spcPts val="3461"/>
              </a:lnSpc>
            </a:pPr>
            <a:r>
              <a:rPr lang="en-US" sz="2472">
                <a:solidFill>
                  <a:srgbClr val="01070A"/>
                </a:solidFill>
                <a:latin typeface="Canva Sans Bold"/>
              </a:rPr>
              <a:t>Visual Studio</a:t>
            </a:r>
          </a:p>
        </p:txBody>
      </p:sp>
      <p:sp>
        <p:nvSpPr>
          <p:cNvPr name="TextBox 11" id="11"/>
          <p:cNvSpPr txBox="true"/>
          <p:nvPr/>
        </p:nvSpPr>
        <p:spPr>
          <a:xfrm rot="0">
            <a:off x="12568315" y="3726016"/>
            <a:ext cx="5276686" cy="2553644"/>
          </a:xfrm>
          <a:prstGeom prst="rect">
            <a:avLst/>
          </a:prstGeom>
        </p:spPr>
        <p:txBody>
          <a:bodyPr anchor="t" rtlCol="false" tIns="0" lIns="0" bIns="0" rIns="0">
            <a:spAutoFit/>
          </a:bodyPr>
          <a:lstStyle/>
          <a:p>
            <a:pPr algn="ctr">
              <a:lnSpc>
                <a:spcPts val="4134"/>
              </a:lnSpc>
            </a:pPr>
            <a:r>
              <a:rPr lang="en-US" sz="2953">
                <a:solidFill>
                  <a:srgbClr val="01070A"/>
                </a:solidFill>
                <a:latin typeface="Dosis Bold"/>
              </a:rPr>
              <a:t>1)Request library for the use of Random Package</a:t>
            </a:r>
          </a:p>
          <a:p>
            <a:pPr algn="ctr">
              <a:lnSpc>
                <a:spcPts val="4134"/>
              </a:lnSpc>
            </a:pPr>
            <a:r>
              <a:rPr lang="en-US" sz="2953">
                <a:solidFill>
                  <a:srgbClr val="01070A"/>
                </a:solidFill>
                <a:latin typeface="Dosis Bold"/>
              </a:rPr>
              <a:t>2)And Other Packages such as Queue,Time and Threading</a:t>
            </a:r>
          </a:p>
          <a:p>
            <a:pPr algn="ctr">
              <a:lnSpc>
                <a:spcPts val="4134"/>
              </a:lnSpc>
            </a:pPr>
          </a:p>
        </p:txBody>
      </p:sp>
      <p:sp>
        <p:nvSpPr>
          <p:cNvPr name="TextBox 12" id="12"/>
          <p:cNvSpPr txBox="true"/>
          <p:nvPr/>
        </p:nvSpPr>
        <p:spPr>
          <a:xfrm rot="0">
            <a:off x="1066486" y="389644"/>
            <a:ext cx="15877788" cy="1076930"/>
          </a:xfrm>
          <a:prstGeom prst="rect">
            <a:avLst/>
          </a:prstGeom>
        </p:spPr>
        <p:txBody>
          <a:bodyPr anchor="t" rtlCol="false" tIns="0" lIns="0" bIns="0" rIns="0">
            <a:spAutoFit/>
          </a:bodyPr>
          <a:lstStyle/>
          <a:p>
            <a:pPr algn="ctr" marL="0" indent="0" lvl="0">
              <a:lnSpc>
                <a:spcPts val="8891"/>
              </a:lnSpc>
              <a:spcBef>
                <a:spcPct val="0"/>
              </a:spcBef>
            </a:pPr>
            <a:r>
              <a:rPr lang="en-US" sz="6351">
                <a:solidFill>
                  <a:srgbClr val="01070A"/>
                </a:solidFill>
                <a:latin typeface="Carelia"/>
              </a:rPr>
              <a:t>Hardware and software requirements</a:t>
            </a:r>
          </a:p>
        </p:txBody>
      </p:sp>
      <p:sp>
        <p:nvSpPr>
          <p:cNvPr name="TextBox 13" id="13"/>
          <p:cNvSpPr txBox="true"/>
          <p:nvPr/>
        </p:nvSpPr>
        <p:spPr>
          <a:xfrm rot="0">
            <a:off x="1644231" y="2492096"/>
            <a:ext cx="2905458" cy="420547"/>
          </a:xfrm>
          <a:prstGeom prst="rect">
            <a:avLst/>
          </a:prstGeom>
        </p:spPr>
        <p:txBody>
          <a:bodyPr anchor="t" rtlCol="false" tIns="0" lIns="0" bIns="0" rIns="0">
            <a:spAutoFit/>
          </a:bodyPr>
          <a:lstStyle/>
          <a:p>
            <a:pPr algn="ctr" marL="0" indent="0" lvl="0">
              <a:lnSpc>
                <a:spcPts val="3595"/>
              </a:lnSpc>
              <a:spcBef>
                <a:spcPct val="0"/>
              </a:spcBef>
            </a:pPr>
            <a:r>
              <a:rPr lang="en-US" sz="2568">
                <a:solidFill>
                  <a:srgbClr val="01070A"/>
                </a:solidFill>
                <a:latin typeface="Carelia"/>
              </a:rPr>
              <a:t>Hardware</a:t>
            </a:r>
          </a:p>
        </p:txBody>
      </p:sp>
      <p:sp>
        <p:nvSpPr>
          <p:cNvPr name="TextBox 14" id="14"/>
          <p:cNvSpPr txBox="true"/>
          <p:nvPr/>
        </p:nvSpPr>
        <p:spPr>
          <a:xfrm rot="0">
            <a:off x="582261" y="3145823"/>
            <a:ext cx="4206892" cy="4300759"/>
          </a:xfrm>
          <a:prstGeom prst="rect">
            <a:avLst/>
          </a:prstGeom>
        </p:spPr>
        <p:txBody>
          <a:bodyPr anchor="t" rtlCol="false" tIns="0" lIns="0" bIns="0" rIns="0">
            <a:spAutoFit/>
          </a:bodyPr>
          <a:lstStyle/>
          <a:p>
            <a:pPr>
              <a:lnSpc>
                <a:spcPts val="3401"/>
              </a:lnSpc>
            </a:pPr>
            <a:r>
              <a:rPr lang="en-US" sz="2429">
                <a:solidFill>
                  <a:srgbClr val="01070A"/>
                </a:solidFill>
                <a:latin typeface="Canva Sans Bold"/>
              </a:rPr>
              <a:t>1)Processor:11th Gen Intel(R) Core(TM) i5-11400H @ 2.70GHz   2.69 GHz64-bit operating system, x64-based processor</a:t>
            </a:r>
          </a:p>
          <a:p>
            <a:pPr>
              <a:lnSpc>
                <a:spcPts val="3401"/>
              </a:lnSpc>
            </a:pPr>
            <a:r>
              <a:rPr lang="en-US" sz="2429">
                <a:solidFill>
                  <a:srgbClr val="01070A"/>
                </a:solidFill>
                <a:latin typeface="Canva Sans Bold"/>
              </a:rPr>
              <a:t>2)Storage:512 GB</a:t>
            </a:r>
          </a:p>
          <a:p>
            <a:pPr>
              <a:lnSpc>
                <a:spcPts val="3401"/>
              </a:lnSpc>
            </a:pPr>
            <a:r>
              <a:rPr lang="en-US" sz="2429">
                <a:solidFill>
                  <a:srgbClr val="01070A"/>
                </a:solidFill>
                <a:latin typeface="Canva Sans Bold"/>
              </a:rPr>
              <a:t>3)Memory:8 GB</a:t>
            </a:r>
          </a:p>
          <a:p>
            <a:pPr>
              <a:lnSpc>
                <a:spcPts val="3401"/>
              </a:lnSpc>
            </a:pPr>
            <a:r>
              <a:rPr lang="en-US" sz="2429">
                <a:solidFill>
                  <a:srgbClr val="01070A"/>
                </a:solidFill>
                <a:latin typeface="Canva Sans Bold"/>
              </a:rPr>
              <a:t>4)Graphic card:In-built Radeon Graphics</a:t>
            </a:r>
          </a:p>
        </p:txBody>
      </p:sp>
      <p:sp>
        <p:nvSpPr>
          <p:cNvPr name="TextBox 15" id="15"/>
          <p:cNvSpPr txBox="true"/>
          <p:nvPr/>
        </p:nvSpPr>
        <p:spPr>
          <a:xfrm rot="0">
            <a:off x="7543414" y="2402494"/>
            <a:ext cx="3710145" cy="420547"/>
          </a:xfrm>
          <a:prstGeom prst="rect">
            <a:avLst/>
          </a:prstGeom>
        </p:spPr>
        <p:txBody>
          <a:bodyPr anchor="t" rtlCol="false" tIns="0" lIns="0" bIns="0" rIns="0">
            <a:spAutoFit/>
          </a:bodyPr>
          <a:lstStyle/>
          <a:p>
            <a:pPr algn="ctr" marL="0" indent="0" lvl="0">
              <a:lnSpc>
                <a:spcPts val="3595"/>
              </a:lnSpc>
              <a:spcBef>
                <a:spcPct val="0"/>
              </a:spcBef>
            </a:pPr>
            <a:r>
              <a:rPr lang="en-US" sz="2568">
                <a:solidFill>
                  <a:srgbClr val="01070A"/>
                </a:solidFill>
                <a:latin typeface="Carelia"/>
              </a:rPr>
              <a:t>Software</a:t>
            </a:r>
          </a:p>
        </p:txBody>
      </p:sp>
      <p:sp>
        <p:nvSpPr>
          <p:cNvPr name="TextBox 16" id="16"/>
          <p:cNvSpPr txBox="true"/>
          <p:nvPr/>
        </p:nvSpPr>
        <p:spPr>
          <a:xfrm rot="0">
            <a:off x="13871287" y="2492096"/>
            <a:ext cx="3710145" cy="420547"/>
          </a:xfrm>
          <a:prstGeom prst="rect">
            <a:avLst/>
          </a:prstGeom>
        </p:spPr>
        <p:txBody>
          <a:bodyPr anchor="t" rtlCol="false" tIns="0" lIns="0" bIns="0" rIns="0">
            <a:spAutoFit/>
          </a:bodyPr>
          <a:lstStyle/>
          <a:p>
            <a:pPr algn="ctr" marL="0" indent="0" lvl="0">
              <a:lnSpc>
                <a:spcPts val="3595"/>
              </a:lnSpc>
              <a:spcBef>
                <a:spcPct val="0"/>
              </a:spcBef>
            </a:pPr>
            <a:r>
              <a:rPr lang="en-US" sz="2568">
                <a:solidFill>
                  <a:srgbClr val="01070A"/>
                </a:solidFill>
                <a:latin typeface="Carelia"/>
              </a:rPr>
              <a:t>Package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336762" y="1276665"/>
            <a:ext cx="15266217" cy="7981635"/>
            <a:chOff x="0" y="0"/>
            <a:chExt cx="4680428" cy="2447068"/>
          </a:xfrm>
        </p:grpSpPr>
        <p:sp>
          <p:nvSpPr>
            <p:cNvPr name="Freeform 4" id="4"/>
            <p:cNvSpPr/>
            <p:nvPr/>
          </p:nvSpPr>
          <p:spPr>
            <a:xfrm flipH="false" flipV="false" rot="0">
              <a:off x="0" y="0"/>
              <a:ext cx="4680428" cy="2447068"/>
            </a:xfrm>
            <a:custGeom>
              <a:avLst/>
              <a:gdLst/>
              <a:ahLst/>
              <a:cxnLst/>
              <a:rect r="r" b="b" t="t" l="l"/>
              <a:pathLst>
                <a:path h="2447068" w="4680428">
                  <a:moveTo>
                    <a:pt x="5578" y="0"/>
                  </a:moveTo>
                  <a:lnTo>
                    <a:pt x="4674850" y="0"/>
                  </a:lnTo>
                  <a:cubicBezTo>
                    <a:pt x="4677931" y="0"/>
                    <a:pt x="4680428" y="2498"/>
                    <a:pt x="4680428" y="5578"/>
                  </a:cubicBezTo>
                  <a:lnTo>
                    <a:pt x="4680428" y="2441490"/>
                  </a:lnTo>
                  <a:cubicBezTo>
                    <a:pt x="4680428" y="2444571"/>
                    <a:pt x="4677931" y="2447068"/>
                    <a:pt x="4674850" y="2447068"/>
                  </a:cubicBezTo>
                  <a:lnTo>
                    <a:pt x="5578" y="2447068"/>
                  </a:lnTo>
                  <a:cubicBezTo>
                    <a:pt x="4099" y="2447068"/>
                    <a:pt x="2680" y="2446480"/>
                    <a:pt x="1634" y="2445434"/>
                  </a:cubicBezTo>
                  <a:cubicBezTo>
                    <a:pt x="588" y="2444388"/>
                    <a:pt x="0" y="2442969"/>
                    <a:pt x="0" y="2441490"/>
                  </a:cubicBezTo>
                  <a:lnTo>
                    <a:pt x="0" y="5578"/>
                  </a:lnTo>
                  <a:cubicBezTo>
                    <a:pt x="0" y="4099"/>
                    <a:pt x="588" y="2680"/>
                    <a:pt x="1634" y="1634"/>
                  </a:cubicBezTo>
                  <a:cubicBezTo>
                    <a:pt x="2680" y="588"/>
                    <a:pt x="4099" y="0"/>
                    <a:pt x="5578" y="0"/>
                  </a:cubicBezTo>
                  <a:close/>
                </a:path>
              </a:pathLst>
            </a:custGeom>
            <a:solidFill>
              <a:srgbClr val="FFFFFF"/>
            </a:solidFill>
            <a:ln w="19050" cap="sq">
              <a:solidFill>
                <a:srgbClr val="000000"/>
              </a:solidFill>
              <a:prstDash val="solid"/>
              <a:miter/>
            </a:ln>
          </p:spPr>
        </p:sp>
        <p:sp>
          <p:nvSpPr>
            <p:cNvPr name="TextBox 5" id="5"/>
            <p:cNvSpPr txBox="true"/>
            <p:nvPr/>
          </p:nvSpPr>
          <p:spPr>
            <a:xfrm>
              <a:off x="0" y="-47625"/>
              <a:ext cx="4680428" cy="2494693"/>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245746" y="7543836"/>
            <a:ext cx="3584090" cy="3192451"/>
          </a:xfrm>
          <a:custGeom>
            <a:avLst/>
            <a:gdLst/>
            <a:ahLst/>
            <a:cxnLst/>
            <a:rect r="r" b="b" t="t" l="l"/>
            <a:pathLst>
              <a:path h="3192451" w="3584090">
                <a:moveTo>
                  <a:pt x="0" y="0"/>
                </a:moveTo>
                <a:lnTo>
                  <a:pt x="3584090" y="0"/>
                </a:lnTo>
                <a:lnTo>
                  <a:pt x="3584090" y="3192451"/>
                </a:lnTo>
                <a:lnTo>
                  <a:pt x="0" y="3192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437982">
            <a:off x="15504969" y="-485434"/>
            <a:ext cx="3160431" cy="3028267"/>
          </a:xfrm>
          <a:custGeom>
            <a:avLst/>
            <a:gdLst/>
            <a:ahLst/>
            <a:cxnLst/>
            <a:rect r="r" b="b" t="t" l="l"/>
            <a:pathLst>
              <a:path h="3028267" w="3160431">
                <a:moveTo>
                  <a:pt x="0" y="0"/>
                </a:moveTo>
                <a:lnTo>
                  <a:pt x="3160431" y="0"/>
                </a:lnTo>
                <a:lnTo>
                  <a:pt x="3160431" y="3028268"/>
                </a:lnTo>
                <a:lnTo>
                  <a:pt x="0" y="30282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324563" y="1420964"/>
            <a:ext cx="1526621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Existing System</a:t>
            </a:r>
          </a:p>
        </p:txBody>
      </p:sp>
      <p:sp>
        <p:nvSpPr>
          <p:cNvPr name="TextBox 9" id="9"/>
          <p:cNvSpPr txBox="true"/>
          <p:nvPr/>
        </p:nvSpPr>
        <p:spPr>
          <a:xfrm rot="0">
            <a:off x="2403554" y="2997025"/>
            <a:ext cx="12622613" cy="5126064"/>
          </a:xfrm>
          <a:prstGeom prst="rect">
            <a:avLst/>
          </a:prstGeom>
        </p:spPr>
        <p:txBody>
          <a:bodyPr anchor="t" rtlCol="false" tIns="0" lIns="0" bIns="0" rIns="0">
            <a:spAutoFit/>
          </a:bodyPr>
          <a:lstStyle/>
          <a:p>
            <a:pPr algn="just" marL="633980" indent="-316990" lvl="1">
              <a:lnSpc>
                <a:spcPts val="4111"/>
              </a:lnSpc>
              <a:buFont typeface="Arial"/>
              <a:buChar char="•"/>
            </a:pPr>
            <a:r>
              <a:rPr lang="en-US" sz="2936">
                <a:solidFill>
                  <a:srgbClr val="000000"/>
                </a:solidFill>
                <a:latin typeface="Canva Sans Bold"/>
              </a:rPr>
              <a:t>Real-time task scheduling ensures timely execution of multimedia tasks.</a:t>
            </a:r>
          </a:p>
          <a:p>
            <a:pPr algn="just" marL="633980" indent="-316990" lvl="1">
              <a:lnSpc>
                <a:spcPts val="4111"/>
              </a:lnSpc>
              <a:buFont typeface="Arial"/>
              <a:buChar char="•"/>
            </a:pPr>
            <a:r>
              <a:rPr lang="en-US" sz="2936">
                <a:solidFill>
                  <a:srgbClr val="000000"/>
                </a:solidFill>
                <a:latin typeface="Canva Sans Bold"/>
              </a:rPr>
              <a:t>Priority-based scheduling guarantees that critical tasks receive precedence.</a:t>
            </a:r>
          </a:p>
          <a:p>
            <a:pPr algn="just" marL="633980" indent="-316990" lvl="1">
              <a:lnSpc>
                <a:spcPts val="4111"/>
              </a:lnSpc>
              <a:buFont typeface="Arial"/>
              <a:buChar char="•"/>
            </a:pPr>
            <a:r>
              <a:rPr lang="en-US" sz="2936">
                <a:solidFill>
                  <a:srgbClr val="000000"/>
                </a:solidFill>
                <a:latin typeface="Canva Sans Bold"/>
              </a:rPr>
              <a:t>Efficient memory management for storing multimedia data and buffers.</a:t>
            </a:r>
          </a:p>
          <a:p>
            <a:pPr algn="just" marL="633980" indent="-316990" lvl="1">
              <a:lnSpc>
                <a:spcPts val="4111"/>
              </a:lnSpc>
              <a:buFont typeface="Arial"/>
              <a:buChar char="•"/>
            </a:pPr>
            <a:r>
              <a:rPr lang="en-US" sz="2936">
                <a:solidFill>
                  <a:srgbClr val="000000"/>
                </a:solidFill>
                <a:latin typeface="Canva Sans Bold"/>
              </a:rPr>
              <a:t> Synchronization mechanisms to coordinate data flow among tasks.</a:t>
            </a:r>
          </a:p>
          <a:p>
            <a:pPr algn="just" marL="633980" indent="-316990" lvl="1">
              <a:lnSpc>
                <a:spcPts val="4111"/>
              </a:lnSpc>
              <a:buFont typeface="Arial"/>
              <a:buChar char="•"/>
            </a:pPr>
            <a:r>
              <a:rPr lang="en-US" sz="2936">
                <a:solidFill>
                  <a:srgbClr val="000000"/>
                </a:solidFill>
                <a:latin typeface="Canva Sans Bold"/>
              </a:rPr>
              <a:t>Resource reservation mechanisms to allocate CPU, memory, and network bandwidth.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2247727" y="1208807"/>
            <a:ext cx="13411219" cy="8262833"/>
            <a:chOff x="0" y="0"/>
            <a:chExt cx="4111709" cy="2533280"/>
          </a:xfrm>
        </p:grpSpPr>
        <p:sp>
          <p:nvSpPr>
            <p:cNvPr name="Freeform 4" id="4"/>
            <p:cNvSpPr/>
            <p:nvPr/>
          </p:nvSpPr>
          <p:spPr>
            <a:xfrm flipH="false" flipV="false" rot="0">
              <a:off x="0" y="0"/>
              <a:ext cx="4111709" cy="2533280"/>
            </a:xfrm>
            <a:custGeom>
              <a:avLst/>
              <a:gdLst/>
              <a:ahLst/>
              <a:cxnLst/>
              <a:rect r="r" b="b" t="t" l="l"/>
              <a:pathLst>
                <a:path h="2533280" w="4111709">
                  <a:moveTo>
                    <a:pt x="15009" y="0"/>
                  </a:moveTo>
                  <a:lnTo>
                    <a:pt x="4096700" y="0"/>
                  </a:lnTo>
                  <a:cubicBezTo>
                    <a:pt x="4104990" y="0"/>
                    <a:pt x="4111709" y="6720"/>
                    <a:pt x="4111709" y="15009"/>
                  </a:cubicBezTo>
                  <a:lnTo>
                    <a:pt x="4111709" y="2518271"/>
                  </a:lnTo>
                  <a:cubicBezTo>
                    <a:pt x="4111709" y="2526560"/>
                    <a:pt x="4104990" y="2533280"/>
                    <a:pt x="4096700" y="2533280"/>
                  </a:cubicBezTo>
                  <a:lnTo>
                    <a:pt x="15009" y="2533280"/>
                  </a:lnTo>
                  <a:cubicBezTo>
                    <a:pt x="6720" y="2533280"/>
                    <a:pt x="0" y="2526560"/>
                    <a:pt x="0" y="2518271"/>
                  </a:cubicBezTo>
                  <a:lnTo>
                    <a:pt x="0" y="15009"/>
                  </a:lnTo>
                  <a:cubicBezTo>
                    <a:pt x="0" y="6720"/>
                    <a:pt x="6720" y="0"/>
                    <a:pt x="15009" y="0"/>
                  </a:cubicBezTo>
                  <a:close/>
                </a:path>
              </a:pathLst>
            </a:custGeom>
            <a:solidFill>
              <a:srgbClr val="000000">
                <a:alpha val="31765"/>
              </a:srgbClr>
            </a:solidFill>
            <a:ln cap="rnd">
              <a:noFill/>
              <a:prstDash val="solid"/>
              <a:round/>
            </a:ln>
          </p:spPr>
        </p:sp>
        <p:sp>
          <p:nvSpPr>
            <p:cNvPr name="TextBox 5" id="5"/>
            <p:cNvSpPr txBox="true"/>
            <p:nvPr/>
          </p:nvSpPr>
          <p:spPr>
            <a:xfrm>
              <a:off x="0" y="-47625"/>
              <a:ext cx="4111709" cy="2580905"/>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2138286" y="1291107"/>
            <a:ext cx="12908618" cy="8227093"/>
            <a:chOff x="0" y="0"/>
            <a:chExt cx="3957618" cy="2522322"/>
          </a:xfrm>
        </p:grpSpPr>
        <p:sp>
          <p:nvSpPr>
            <p:cNvPr name="Freeform 7" id="7"/>
            <p:cNvSpPr/>
            <p:nvPr/>
          </p:nvSpPr>
          <p:spPr>
            <a:xfrm flipH="false" flipV="false" rot="0">
              <a:off x="0" y="0"/>
              <a:ext cx="3957618" cy="2522322"/>
            </a:xfrm>
            <a:custGeom>
              <a:avLst/>
              <a:gdLst/>
              <a:ahLst/>
              <a:cxnLst/>
              <a:rect r="r" b="b" t="t" l="l"/>
              <a:pathLst>
                <a:path h="2522322" w="3957618">
                  <a:moveTo>
                    <a:pt x="6597" y="0"/>
                  </a:moveTo>
                  <a:lnTo>
                    <a:pt x="3951021" y="0"/>
                  </a:lnTo>
                  <a:cubicBezTo>
                    <a:pt x="3954664" y="0"/>
                    <a:pt x="3957618" y="2954"/>
                    <a:pt x="3957618" y="6597"/>
                  </a:cubicBezTo>
                  <a:lnTo>
                    <a:pt x="3957618" y="2515725"/>
                  </a:lnTo>
                  <a:cubicBezTo>
                    <a:pt x="3957618" y="2517475"/>
                    <a:pt x="3956923" y="2519153"/>
                    <a:pt x="3955686" y="2520390"/>
                  </a:cubicBezTo>
                  <a:cubicBezTo>
                    <a:pt x="3954449" y="2521627"/>
                    <a:pt x="3952771" y="2522322"/>
                    <a:pt x="3951021" y="2522322"/>
                  </a:cubicBezTo>
                  <a:lnTo>
                    <a:pt x="6597" y="2522322"/>
                  </a:lnTo>
                  <a:cubicBezTo>
                    <a:pt x="2954" y="2522322"/>
                    <a:pt x="0" y="2519369"/>
                    <a:pt x="0" y="2515725"/>
                  </a:cubicBezTo>
                  <a:lnTo>
                    <a:pt x="0" y="6597"/>
                  </a:lnTo>
                  <a:cubicBezTo>
                    <a:pt x="0" y="2954"/>
                    <a:pt x="2954" y="0"/>
                    <a:pt x="6597"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3957618" cy="2569947"/>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117286">
            <a:off x="14233333" y="216640"/>
            <a:ext cx="2695058" cy="3174051"/>
          </a:xfrm>
          <a:custGeom>
            <a:avLst/>
            <a:gdLst/>
            <a:ahLst/>
            <a:cxnLst/>
            <a:rect r="r" b="b" t="t" l="l"/>
            <a:pathLst>
              <a:path h="3174051" w="2695058">
                <a:moveTo>
                  <a:pt x="0" y="0"/>
                </a:moveTo>
                <a:lnTo>
                  <a:pt x="2695057" y="0"/>
                </a:lnTo>
                <a:lnTo>
                  <a:pt x="2695057" y="3174051"/>
                </a:lnTo>
                <a:lnTo>
                  <a:pt x="0" y="3174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59806" y="348874"/>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379389" y="1414649"/>
            <a:ext cx="7354571"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Proposed System</a:t>
            </a:r>
          </a:p>
        </p:txBody>
      </p:sp>
      <p:sp>
        <p:nvSpPr>
          <p:cNvPr name="TextBox 12" id="12"/>
          <p:cNvSpPr txBox="true"/>
          <p:nvPr/>
        </p:nvSpPr>
        <p:spPr>
          <a:xfrm rot="0">
            <a:off x="2998973" y="3388108"/>
            <a:ext cx="9846685" cy="43656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1070A"/>
                </a:solidFill>
                <a:latin typeface="Canva Sans Bold"/>
              </a:rPr>
              <a:t>Implement priority-based scheduling algorithms to ensure timely processing of multimedia data.</a:t>
            </a:r>
          </a:p>
          <a:p>
            <a:pPr marL="539749" indent="-269875" lvl="1">
              <a:lnSpc>
                <a:spcPts val="3499"/>
              </a:lnSpc>
              <a:buFont typeface="Arial"/>
              <a:buChar char="•"/>
            </a:pPr>
            <a:r>
              <a:rPr lang="en-US" sz="2499">
                <a:solidFill>
                  <a:srgbClr val="01070A"/>
                </a:solidFill>
                <a:latin typeface="Canva Sans Bold"/>
              </a:rPr>
              <a:t>Utilize efficient memory management techniques to handle large volumes of multimedia data.</a:t>
            </a:r>
          </a:p>
          <a:p>
            <a:pPr marL="539749" indent="-269875" lvl="1">
              <a:lnSpc>
                <a:spcPts val="3499"/>
              </a:lnSpc>
              <a:buFont typeface="Arial"/>
              <a:buChar char="•"/>
            </a:pPr>
            <a:r>
              <a:rPr lang="en-US" sz="2499">
                <a:solidFill>
                  <a:srgbClr val="01070A"/>
                </a:solidFill>
                <a:latin typeface="Canva Sans Bold"/>
              </a:rPr>
              <a:t>Incorporate real-time task synchronization mechanisms for seamless coordination among various system components.</a:t>
            </a:r>
          </a:p>
          <a:p>
            <a:pPr marL="539749" indent="-269875" lvl="1">
              <a:lnSpc>
                <a:spcPts val="3499"/>
              </a:lnSpc>
              <a:buFont typeface="Arial"/>
              <a:buChar char="•"/>
            </a:pPr>
            <a:r>
              <a:rPr lang="en-US" sz="2499">
                <a:solidFill>
                  <a:srgbClr val="01070A"/>
                </a:solidFill>
                <a:latin typeface="Canva Sans Bold"/>
              </a:rPr>
              <a:t> Provide robust error handling and recovery mechanisms to maintain system stability and reliability.</a:t>
            </a:r>
          </a:p>
          <a:p>
            <a:pPr algn="just" marL="539749" indent="-269875" lvl="1">
              <a:lnSpc>
                <a:spcPts val="3499"/>
              </a:lnSpc>
              <a:buFont typeface="Arial"/>
              <a:buChar char="•"/>
            </a:pPr>
            <a:r>
              <a:rPr lang="en-US" sz="2499">
                <a:solidFill>
                  <a:srgbClr val="01070A"/>
                </a:solidFill>
                <a:latin typeface="Canva Sans Bold"/>
              </a:rPr>
              <a:t>Support hardware acceleration for multimedia processing tasks to enhance system performance and efficiency.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5251509" y="1505896"/>
            <a:ext cx="7183446" cy="8328774"/>
          </a:xfrm>
          <a:custGeom>
            <a:avLst/>
            <a:gdLst/>
            <a:ahLst/>
            <a:cxnLst/>
            <a:rect r="r" b="b" t="t" l="l"/>
            <a:pathLst>
              <a:path h="8328774" w="7183446">
                <a:moveTo>
                  <a:pt x="0" y="0"/>
                </a:moveTo>
                <a:lnTo>
                  <a:pt x="7183445" y="0"/>
                </a:lnTo>
                <a:lnTo>
                  <a:pt x="7183445" y="8328775"/>
                </a:lnTo>
                <a:lnTo>
                  <a:pt x="0" y="8328775"/>
                </a:lnTo>
                <a:lnTo>
                  <a:pt x="0" y="0"/>
                </a:lnTo>
                <a:close/>
              </a:path>
            </a:pathLst>
          </a:custGeom>
          <a:blipFill>
            <a:blip r:embed="rId3"/>
            <a:stretch>
              <a:fillRect l="0" t="-1799" r="0" b="-1799"/>
            </a:stretch>
          </a:blipFill>
        </p:spPr>
      </p:sp>
      <p:sp>
        <p:nvSpPr>
          <p:cNvPr name="TextBox 4" id="4"/>
          <p:cNvSpPr txBox="true"/>
          <p:nvPr/>
        </p:nvSpPr>
        <p:spPr>
          <a:xfrm rot="0">
            <a:off x="1277984" y="266943"/>
            <a:ext cx="4962763" cy="1078218"/>
          </a:xfrm>
          <a:prstGeom prst="rect">
            <a:avLst/>
          </a:prstGeom>
        </p:spPr>
        <p:txBody>
          <a:bodyPr anchor="t" rtlCol="false" tIns="0" lIns="0" bIns="0" rIns="0">
            <a:spAutoFit/>
          </a:bodyPr>
          <a:lstStyle/>
          <a:p>
            <a:pPr algn="ctr">
              <a:lnSpc>
                <a:spcPts val="8820"/>
              </a:lnSpc>
            </a:pPr>
            <a:r>
              <a:rPr lang="en-US" sz="6300">
                <a:solidFill>
                  <a:srgbClr val="000000"/>
                </a:solidFill>
                <a:latin typeface="Canva Sans Bold"/>
              </a:rPr>
              <a:t>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691699" y="466126"/>
            <a:ext cx="14529552" cy="8524281"/>
            <a:chOff x="0" y="0"/>
            <a:chExt cx="3826713" cy="2245078"/>
          </a:xfrm>
        </p:grpSpPr>
        <p:sp>
          <p:nvSpPr>
            <p:cNvPr name="Freeform 4" id="4"/>
            <p:cNvSpPr/>
            <p:nvPr/>
          </p:nvSpPr>
          <p:spPr>
            <a:xfrm flipH="false" flipV="false" rot="0">
              <a:off x="0" y="0"/>
              <a:ext cx="3826713" cy="2245078"/>
            </a:xfrm>
            <a:custGeom>
              <a:avLst/>
              <a:gdLst/>
              <a:ahLst/>
              <a:cxnLst/>
              <a:rect r="r" b="b" t="t" l="l"/>
              <a:pathLst>
                <a:path h="2245078" w="3826713">
                  <a:moveTo>
                    <a:pt x="5861" y="0"/>
                  </a:moveTo>
                  <a:lnTo>
                    <a:pt x="3820852" y="0"/>
                  </a:lnTo>
                  <a:cubicBezTo>
                    <a:pt x="3822407" y="0"/>
                    <a:pt x="3823898" y="618"/>
                    <a:pt x="3824997" y="1717"/>
                  </a:cubicBezTo>
                  <a:cubicBezTo>
                    <a:pt x="3826096" y="2816"/>
                    <a:pt x="3826713" y="4307"/>
                    <a:pt x="3826713" y="5861"/>
                  </a:cubicBezTo>
                  <a:lnTo>
                    <a:pt x="3826713" y="2239217"/>
                  </a:lnTo>
                  <a:cubicBezTo>
                    <a:pt x="3826713" y="2240772"/>
                    <a:pt x="3826096" y="2242262"/>
                    <a:pt x="3824997" y="2243362"/>
                  </a:cubicBezTo>
                  <a:cubicBezTo>
                    <a:pt x="3823898" y="2244461"/>
                    <a:pt x="3822407" y="2245078"/>
                    <a:pt x="3820852" y="2245078"/>
                  </a:cubicBezTo>
                  <a:lnTo>
                    <a:pt x="5861" y="2245078"/>
                  </a:lnTo>
                  <a:cubicBezTo>
                    <a:pt x="4307" y="2245078"/>
                    <a:pt x="2816" y="2244461"/>
                    <a:pt x="1717" y="2243362"/>
                  </a:cubicBezTo>
                  <a:cubicBezTo>
                    <a:pt x="618" y="2242262"/>
                    <a:pt x="0" y="2240772"/>
                    <a:pt x="0" y="2239217"/>
                  </a:cubicBezTo>
                  <a:lnTo>
                    <a:pt x="0" y="5861"/>
                  </a:lnTo>
                  <a:cubicBezTo>
                    <a:pt x="0" y="4307"/>
                    <a:pt x="618" y="2816"/>
                    <a:pt x="1717" y="1717"/>
                  </a:cubicBezTo>
                  <a:cubicBezTo>
                    <a:pt x="2816" y="618"/>
                    <a:pt x="4307" y="0"/>
                    <a:pt x="5861" y="0"/>
                  </a:cubicBezTo>
                  <a:close/>
                </a:path>
              </a:pathLst>
            </a:custGeom>
            <a:solidFill>
              <a:srgbClr val="FFFFFF"/>
            </a:solidFill>
            <a:ln w="38100" cap="sq">
              <a:solidFill>
                <a:srgbClr val="000000"/>
              </a:solidFill>
              <a:prstDash val="solid"/>
              <a:miter/>
            </a:ln>
          </p:spPr>
        </p:sp>
        <p:sp>
          <p:nvSpPr>
            <p:cNvPr name="TextBox 5" id="5"/>
            <p:cNvSpPr txBox="true"/>
            <p:nvPr/>
          </p:nvSpPr>
          <p:spPr>
            <a:xfrm>
              <a:off x="0" y="-47625"/>
              <a:ext cx="3826713" cy="2292703"/>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325832" y="7195095"/>
            <a:ext cx="3542778" cy="2856288"/>
          </a:xfrm>
          <a:custGeom>
            <a:avLst/>
            <a:gdLst/>
            <a:ahLst/>
            <a:cxnLst/>
            <a:rect r="r" b="b" t="t" l="l"/>
            <a:pathLst>
              <a:path h="2856288" w="3542778">
                <a:moveTo>
                  <a:pt x="0" y="0"/>
                </a:moveTo>
                <a:lnTo>
                  <a:pt x="3542778" y="0"/>
                </a:lnTo>
                <a:lnTo>
                  <a:pt x="3542778" y="2856289"/>
                </a:lnTo>
                <a:lnTo>
                  <a:pt x="0" y="28562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879141" y="7763858"/>
            <a:ext cx="5380159" cy="2342850"/>
          </a:xfrm>
          <a:custGeom>
            <a:avLst/>
            <a:gdLst/>
            <a:ahLst/>
            <a:cxnLst/>
            <a:rect r="r" b="b" t="t" l="l"/>
            <a:pathLst>
              <a:path h="2342850" w="5380159">
                <a:moveTo>
                  <a:pt x="0" y="0"/>
                </a:moveTo>
                <a:lnTo>
                  <a:pt x="5380159" y="0"/>
                </a:lnTo>
                <a:lnTo>
                  <a:pt x="5380159" y="2342850"/>
                </a:lnTo>
                <a:lnTo>
                  <a:pt x="0" y="23428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74615" y="423321"/>
            <a:ext cx="8762207"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Testing</a:t>
            </a:r>
          </a:p>
        </p:txBody>
      </p:sp>
      <p:sp>
        <p:nvSpPr>
          <p:cNvPr name="TextBox 9" id="9"/>
          <p:cNvSpPr txBox="true"/>
          <p:nvPr/>
        </p:nvSpPr>
        <p:spPr>
          <a:xfrm rot="0">
            <a:off x="2097221" y="1645051"/>
            <a:ext cx="12892285" cy="6118808"/>
          </a:xfrm>
          <a:prstGeom prst="rect">
            <a:avLst/>
          </a:prstGeom>
        </p:spPr>
        <p:txBody>
          <a:bodyPr anchor="t" rtlCol="false" tIns="0" lIns="0" bIns="0" rIns="0">
            <a:spAutoFit/>
          </a:bodyPr>
          <a:lstStyle/>
          <a:p>
            <a:pPr algn="just" marL="534798" indent="-267399" lvl="1">
              <a:lnSpc>
                <a:spcPts val="3467"/>
              </a:lnSpc>
              <a:buFont typeface="Arial"/>
              <a:buChar char="•"/>
            </a:pPr>
            <a:r>
              <a:rPr lang="en-US" sz="2477">
                <a:solidFill>
                  <a:srgbClr val="01070A"/>
                </a:solidFill>
                <a:latin typeface="Canva Sans Bold"/>
              </a:rPr>
              <a:t>Conduct comprehensive testing procedures for Real-Time Operating System (RTOS) support within the multimedia communication system.</a:t>
            </a:r>
          </a:p>
          <a:p>
            <a:pPr algn="just" marL="534798" indent="-267399" lvl="1">
              <a:lnSpc>
                <a:spcPts val="3467"/>
              </a:lnSpc>
              <a:buFont typeface="Arial"/>
              <a:buChar char="•"/>
            </a:pPr>
            <a:r>
              <a:rPr lang="en-US" sz="2477">
                <a:solidFill>
                  <a:srgbClr val="01070A"/>
                </a:solidFill>
                <a:latin typeface="Canva Sans Bold"/>
              </a:rPr>
              <a:t>Evaluate RTOS performance under varying multimedia loads and communication scenarios.</a:t>
            </a:r>
          </a:p>
          <a:p>
            <a:pPr algn="just" marL="534798" indent="-267399" lvl="1">
              <a:lnSpc>
                <a:spcPts val="3467"/>
              </a:lnSpc>
              <a:buFont typeface="Arial"/>
              <a:buChar char="•"/>
            </a:pPr>
            <a:r>
              <a:rPr lang="en-US" sz="2477">
                <a:solidFill>
                  <a:srgbClr val="01070A"/>
                </a:solidFill>
                <a:latin typeface="Canva Sans Bold"/>
              </a:rPr>
              <a:t>Test real-time task scheduling and prioritization capabilities of the RTOS to ensure smooth multimedia data processing.</a:t>
            </a:r>
          </a:p>
          <a:p>
            <a:pPr algn="just" marL="534798" indent="-267399" lvl="1">
              <a:lnSpc>
                <a:spcPts val="3467"/>
              </a:lnSpc>
              <a:buFont typeface="Arial"/>
              <a:buChar char="•"/>
            </a:pPr>
            <a:r>
              <a:rPr lang="en-US" sz="2477">
                <a:solidFill>
                  <a:srgbClr val="01070A"/>
                </a:solidFill>
                <a:latin typeface="Canva Sans Bold"/>
              </a:rPr>
              <a:t>Assess the system's ability to handle concurrent multimedia streams without compromising performance or quality.</a:t>
            </a:r>
          </a:p>
          <a:p>
            <a:pPr algn="just" marL="534798" indent="-267399" lvl="1">
              <a:lnSpc>
                <a:spcPts val="3467"/>
              </a:lnSpc>
              <a:buFont typeface="Arial"/>
              <a:buChar char="•"/>
            </a:pPr>
            <a:r>
              <a:rPr lang="en-US" sz="2477">
                <a:solidFill>
                  <a:srgbClr val="01070A"/>
                </a:solidFill>
                <a:latin typeface="Canva Sans Bold"/>
              </a:rPr>
              <a:t>Validate the responsiveness of the RTOS in handling multimedia events such as audio/video synchronization and data packet prioritization.</a:t>
            </a:r>
          </a:p>
          <a:p>
            <a:pPr algn="just" marL="534798" indent="-267399" lvl="1">
              <a:lnSpc>
                <a:spcPts val="3467"/>
              </a:lnSpc>
              <a:buFont typeface="Arial"/>
              <a:buChar char="•"/>
            </a:pPr>
            <a:r>
              <a:rPr lang="en-US" sz="2477">
                <a:solidFill>
                  <a:srgbClr val="01070A"/>
                </a:solidFill>
                <a:latin typeface="Canva Sans Bold"/>
              </a:rPr>
              <a:t>Verify the reliability of the RTOS in maintaining continuous communication channels for multimedia data transmission.</a:t>
            </a:r>
          </a:p>
          <a:p>
            <a:pPr algn="just" marL="534798" indent="-267399" lvl="1">
              <a:lnSpc>
                <a:spcPts val="3467"/>
              </a:lnSpc>
              <a:buFont typeface="Arial"/>
              <a:buChar char="•"/>
            </a:pPr>
            <a:r>
              <a:rPr lang="en-US" sz="2477">
                <a:solidFill>
                  <a:srgbClr val="01070A"/>
                </a:solidFill>
                <a:latin typeface="Canva Sans Bold"/>
              </a:rPr>
              <a:t>Evaluate system stability under peak loads and stress conditions to ensure uninterrupted multimedia communication.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2639815" y="1504471"/>
            <a:ext cx="12954792" cy="7457909"/>
            <a:chOff x="0" y="0"/>
            <a:chExt cx="5523451" cy="3179780"/>
          </a:xfrm>
        </p:grpSpPr>
        <p:sp>
          <p:nvSpPr>
            <p:cNvPr name="Freeform 4" id="4"/>
            <p:cNvSpPr/>
            <p:nvPr/>
          </p:nvSpPr>
          <p:spPr>
            <a:xfrm flipH="false" flipV="false" rot="0">
              <a:off x="0" y="0"/>
              <a:ext cx="5523451" cy="3179781"/>
            </a:xfrm>
            <a:custGeom>
              <a:avLst/>
              <a:gdLst/>
              <a:ahLst/>
              <a:cxnLst/>
              <a:rect r="r" b="b" t="t" l="l"/>
              <a:pathLst>
                <a:path h="3179781" w="5523451">
                  <a:moveTo>
                    <a:pt x="18526" y="0"/>
                  </a:moveTo>
                  <a:lnTo>
                    <a:pt x="5504925" y="0"/>
                  </a:lnTo>
                  <a:cubicBezTo>
                    <a:pt x="5515157" y="0"/>
                    <a:pt x="5523451" y="8294"/>
                    <a:pt x="5523451" y="18526"/>
                  </a:cubicBezTo>
                  <a:lnTo>
                    <a:pt x="5523451" y="3161255"/>
                  </a:lnTo>
                  <a:cubicBezTo>
                    <a:pt x="5523451" y="3166168"/>
                    <a:pt x="5521499" y="3170880"/>
                    <a:pt x="5518025" y="3174354"/>
                  </a:cubicBezTo>
                  <a:cubicBezTo>
                    <a:pt x="5514551" y="3177829"/>
                    <a:pt x="5509839" y="3179781"/>
                    <a:pt x="5504925" y="3179781"/>
                  </a:cubicBezTo>
                  <a:lnTo>
                    <a:pt x="18526" y="3179781"/>
                  </a:lnTo>
                  <a:cubicBezTo>
                    <a:pt x="13613" y="3179781"/>
                    <a:pt x="8900" y="3177829"/>
                    <a:pt x="5426" y="3174354"/>
                  </a:cubicBezTo>
                  <a:cubicBezTo>
                    <a:pt x="1952" y="3170880"/>
                    <a:pt x="0" y="3166168"/>
                    <a:pt x="0" y="3161255"/>
                  </a:cubicBezTo>
                  <a:lnTo>
                    <a:pt x="0" y="18526"/>
                  </a:lnTo>
                  <a:cubicBezTo>
                    <a:pt x="0" y="13613"/>
                    <a:pt x="1952" y="8900"/>
                    <a:pt x="5426" y="5426"/>
                  </a:cubicBezTo>
                  <a:cubicBezTo>
                    <a:pt x="8900" y="1952"/>
                    <a:pt x="13613" y="0"/>
                    <a:pt x="18526" y="0"/>
                  </a:cubicBezTo>
                  <a:close/>
                </a:path>
              </a:pathLst>
            </a:custGeom>
            <a:solidFill>
              <a:srgbClr val="FFFFFF"/>
            </a:solidFill>
            <a:ln w="38100" cap="rnd">
              <a:solidFill>
                <a:srgbClr val="000000"/>
              </a:solidFill>
              <a:prstDash val="solid"/>
              <a:round/>
            </a:ln>
          </p:spPr>
        </p:sp>
        <p:sp>
          <p:nvSpPr>
            <p:cNvPr name="TextBox 5" id="5"/>
            <p:cNvSpPr txBox="true"/>
            <p:nvPr/>
          </p:nvSpPr>
          <p:spPr>
            <a:xfrm>
              <a:off x="0" y="-47625"/>
              <a:ext cx="5523451" cy="3227405"/>
            </a:xfrm>
            <a:prstGeom prst="rect">
              <a:avLst/>
            </a:prstGeom>
          </p:spPr>
          <p:txBody>
            <a:bodyPr anchor="ctr" rtlCol="false" tIns="50800" lIns="50800" bIns="50800" rIns="50800"/>
            <a:lstStyle/>
            <a:p>
              <a:pPr algn="just" marL="495136" indent="-247568" lvl="1">
                <a:lnSpc>
                  <a:spcPts val="3210"/>
                </a:lnSpc>
                <a:buFont typeface="Arial"/>
                <a:buChar char="•"/>
              </a:pPr>
              <a:r>
                <a:rPr lang="en-US" sz="2293">
                  <a:solidFill>
                    <a:srgbClr val="000000"/>
                  </a:solidFill>
                  <a:latin typeface="Open Sans Bold"/>
                </a:rPr>
                <a:t>TASK SCHEDULING BASED ON PRIORITY LEVELS FOR REAL-TIME RESPONSE.</a:t>
              </a:r>
            </a:p>
            <a:p>
              <a:pPr algn="just" marL="495136" indent="-247568" lvl="1">
                <a:lnSpc>
                  <a:spcPts val="3210"/>
                </a:lnSpc>
                <a:buFont typeface="Arial"/>
                <a:buChar char="•"/>
              </a:pPr>
              <a:r>
                <a:rPr lang="en-US" sz="2293">
                  <a:solidFill>
                    <a:srgbClr val="000000"/>
                  </a:solidFill>
                  <a:latin typeface="Open Sans Bold"/>
                </a:rPr>
                <a:t>Efficient management of resources such as CPU, memory, and I/O devices.</a:t>
              </a:r>
            </a:p>
            <a:p>
              <a:pPr algn="just">
                <a:lnSpc>
                  <a:spcPts val="3210"/>
                </a:lnSpc>
              </a:pPr>
              <a:r>
                <a:rPr lang="en-US" sz="2293">
                  <a:solidFill>
                    <a:srgbClr val="000000"/>
                  </a:solidFill>
                  <a:latin typeface="Open Sans Bold"/>
                </a:rPr>
                <a:t>Support for multimedia data streams with time constraints.</a:t>
              </a:r>
            </a:p>
            <a:p>
              <a:pPr algn="just" marL="495136" indent="-247568" lvl="1">
                <a:lnSpc>
                  <a:spcPts val="3210"/>
                </a:lnSpc>
                <a:buFont typeface="Arial"/>
                <a:buChar char="•"/>
              </a:pPr>
              <a:r>
                <a:rPr lang="en-US" sz="2293">
                  <a:solidFill>
                    <a:srgbClr val="000000"/>
                  </a:solidFill>
                  <a:latin typeface="Open Sans Bold"/>
                </a:rPr>
                <a:t>Implementation of synchronized communication protocols for multimedia data transmission.</a:t>
              </a:r>
            </a:p>
            <a:p>
              <a:pPr algn="just" marL="495136" indent="-247568" lvl="1">
                <a:lnSpc>
                  <a:spcPts val="3210"/>
                </a:lnSpc>
                <a:buFont typeface="Arial"/>
                <a:buChar char="•"/>
              </a:pPr>
              <a:r>
                <a:rPr lang="en-US" sz="2293">
                  <a:solidFill>
                    <a:srgbClr val="000000"/>
                  </a:solidFill>
                  <a:latin typeface="Open Sans Bold"/>
                </a:rPr>
                <a:t>Integration of real-time networking protocols to ensure timely delivery of data packets.</a:t>
              </a:r>
            </a:p>
            <a:p>
              <a:pPr algn="just" marL="495136" indent="-247568" lvl="1">
                <a:lnSpc>
                  <a:spcPts val="3210"/>
                </a:lnSpc>
                <a:buFont typeface="Arial"/>
                <a:buChar char="•"/>
              </a:pPr>
              <a:r>
                <a:rPr lang="en-US" sz="2293">
                  <a:solidFill>
                    <a:srgbClr val="000000"/>
                  </a:solidFill>
                  <a:latin typeface="Open Sans Bold"/>
                </a:rPr>
                <a:t>Utilization of specialized algorithms for buffering and data processing to meet strict timing requirements.</a:t>
              </a:r>
            </a:p>
            <a:p>
              <a:pPr algn="just" marL="495136" indent="-247568" lvl="1">
                <a:lnSpc>
                  <a:spcPts val="3210"/>
                </a:lnSpc>
                <a:buFont typeface="Arial"/>
                <a:buChar char="•"/>
              </a:pPr>
              <a:r>
                <a:rPr lang="en-US" sz="2293">
                  <a:solidFill>
                    <a:srgbClr val="000000"/>
                  </a:solidFill>
                  <a:latin typeface="Open Sans Bold"/>
                </a:rPr>
                <a:t>Monitoring and management of system parameters to guarantee continuous operation within real-time constraints.</a:t>
              </a:r>
            </a:p>
            <a:p>
              <a:pPr algn="just" marL="559904" indent="-279952" lvl="1">
                <a:lnSpc>
                  <a:spcPts val="3630"/>
                </a:lnSpc>
                <a:buFont typeface="Arial"/>
                <a:buChar char="•"/>
              </a:pPr>
              <a:r>
                <a:rPr lang="en-US" sz="2593">
                  <a:solidFill>
                    <a:srgbClr val="000000"/>
                  </a:solidFill>
                  <a:latin typeface="Open Sans Bold"/>
                </a:rPr>
                <a:t>Implementation of fault tolerance mechanisms to handle system failures without compromising real-time performance.</a:t>
              </a:r>
            </a:p>
          </p:txBody>
        </p:sp>
      </p:grpSp>
      <p:sp>
        <p:nvSpPr>
          <p:cNvPr name="Freeform 6" id="6"/>
          <p:cNvSpPr/>
          <p:nvPr/>
        </p:nvSpPr>
        <p:spPr>
          <a:xfrm flipH="false" flipV="false" rot="0">
            <a:off x="15154553" y="6897975"/>
            <a:ext cx="6266893" cy="4307065"/>
          </a:xfrm>
          <a:custGeom>
            <a:avLst/>
            <a:gdLst/>
            <a:ahLst/>
            <a:cxnLst/>
            <a:rect r="r" b="b" t="t" l="l"/>
            <a:pathLst>
              <a:path h="4307065" w="6266893">
                <a:moveTo>
                  <a:pt x="0" y="0"/>
                </a:moveTo>
                <a:lnTo>
                  <a:pt x="6266894" y="0"/>
                </a:lnTo>
                <a:lnTo>
                  <a:pt x="6266894" y="4307065"/>
                </a:lnTo>
                <a:lnTo>
                  <a:pt x="0" y="4307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53254" y="6897975"/>
            <a:ext cx="4793068" cy="3485868"/>
          </a:xfrm>
          <a:custGeom>
            <a:avLst/>
            <a:gdLst/>
            <a:ahLst/>
            <a:cxnLst/>
            <a:rect r="r" b="b" t="t" l="l"/>
            <a:pathLst>
              <a:path h="3485868" w="4793068">
                <a:moveTo>
                  <a:pt x="0" y="0"/>
                </a:moveTo>
                <a:lnTo>
                  <a:pt x="4793069" y="0"/>
                </a:lnTo>
                <a:lnTo>
                  <a:pt x="4793069" y="3485868"/>
                </a:lnTo>
                <a:lnTo>
                  <a:pt x="0" y="3485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690195" y="433066"/>
            <a:ext cx="12378908" cy="1076967"/>
          </a:xfrm>
          <a:prstGeom prst="rect">
            <a:avLst/>
          </a:prstGeom>
        </p:spPr>
        <p:txBody>
          <a:bodyPr anchor="t" rtlCol="false" tIns="0" lIns="0" bIns="0" rIns="0">
            <a:spAutoFit/>
          </a:bodyPr>
          <a:lstStyle/>
          <a:p>
            <a:pPr algn="ctr">
              <a:lnSpc>
                <a:spcPts val="8889"/>
              </a:lnSpc>
            </a:pPr>
            <a:r>
              <a:rPr lang="en-US" sz="6349">
                <a:solidFill>
                  <a:srgbClr val="01070A"/>
                </a:solidFill>
                <a:latin typeface="Carelia"/>
              </a:rPr>
              <a:t>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DAF9qyZiky4</dc:identifier>
  <dcterms:modified xsi:type="dcterms:W3CDTF">2011-08-01T06:04:30Z</dcterms:modified>
  <cp:revision>1</cp:revision>
  <dc:title>Real-Time Operating System Support in a Multimedia Communication system</dc:title>
</cp:coreProperties>
</file>